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21597938" cy="28803600"/>
  <p:notesSz cx="6858000" cy="9144000"/>
  <p:defaultTextStyle>
    <a:defPPr>
      <a:defRPr lang="fr-FR"/>
    </a:defPPr>
    <a:lvl1pPr algn="l" rtl="0" eaLnBrk="0" fontAlgn="base" hangingPunct="0">
      <a:spcBef>
        <a:spcPct val="0"/>
      </a:spcBef>
      <a:spcAft>
        <a:spcPct val="0"/>
      </a:spcAft>
      <a:defRPr sz="2400" kern="1200">
        <a:solidFill>
          <a:schemeClr val="tx1"/>
        </a:solidFill>
        <a:latin typeface="Arial" charset="0"/>
        <a:ea typeface="ヒラギノ角ゴ Pro W3" charset="-128"/>
        <a:cs typeface="ヒラギノ角ゴ Pro W3" charset="-128"/>
      </a:defRPr>
    </a:lvl1pPr>
    <a:lvl2pPr marL="457200" algn="l" rtl="0" eaLnBrk="0" fontAlgn="base" hangingPunct="0">
      <a:spcBef>
        <a:spcPct val="0"/>
      </a:spcBef>
      <a:spcAft>
        <a:spcPct val="0"/>
      </a:spcAft>
      <a:defRPr sz="2400" kern="1200">
        <a:solidFill>
          <a:schemeClr val="tx1"/>
        </a:solidFill>
        <a:latin typeface="Arial" charset="0"/>
        <a:ea typeface="ヒラギノ角ゴ Pro W3" charset="-128"/>
        <a:cs typeface="ヒラギノ角ゴ Pro W3" charset="-128"/>
      </a:defRPr>
    </a:lvl2pPr>
    <a:lvl3pPr marL="914400" algn="l" rtl="0" eaLnBrk="0" fontAlgn="base" hangingPunct="0">
      <a:spcBef>
        <a:spcPct val="0"/>
      </a:spcBef>
      <a:spcAft>
        <a:spcPct val="0"/>
      </a:spcAft>
      <a:defRPr sz="2400" kern="1200">
        <a:solidFill>
          <a:schemeClr val="tx1"/>
        </a:solidFill>
        <a:latin typeface="Arial" charset="0"/>
        <a:ea typeface="ヒラギノ角ゴ Pro W3" charset="-128"/>
        <a:cs typeface="ヒラギノ角ゴ Pro W3" charset="-128"/>
      </a:defRPr>
    </a:lvl3pPr>
    <a:lvl4pPr marL="1371600" algn="l" rtl="0" eaLnBrk="0" fontAlgn="base" hangingPunct="0">
      <a:spcBef>
        <a:spcPct val="0"/>
      </a:spcBef>
      <a:spcAft>
        <a:spcPct val="0"/>
      </a:spcAft>
      <a:defRPr sz="2400" kern="1200">
        <a:solidFill>
          <a:schemeClr val="tx1"/>
        </a:solidFill>
        <a:latin typeface="Arial" charset="0"/>
        <a:ea typeface="ヒラギノ角ゴ Pro W3" charset="-128"/>
        <a:cs typeface="ヒラギノ角ゴ Pro W3" charset="-128"/>
      </a:defRPr>
    </a:lvl4pPr>
    <a:lvl5pPr marL="1828800" algn="l" rtl="0" eaLnBrk="0" fontAlgn="base" hangingPunct="0">
      <a:spcBef>
        <a:spcPct val="0"/>
      </a:spcBef>
      <a:spcAft>
        <a:spcPct val="0"/>
      </a:spcAft>
      <a:defRPr sz="2400" kern="1200">
        <a:solidFill>
          <a:schemeClr val="tx1"/>
        </a:solidFill>
        <a:latin typeface="Arial" charset="0"/>
        <a:ea typeface="ヒラギノ角ゴ Pro W3" charset="-128"/>
        <a:cs typeface="ヒラギノ角ゴ Pro W3" charset="-128"/>
      </a:defRPr>
    </a:lvl5pPr>
    <a:lvl6pPr marL="2286000" algn="l" defTabSz="457200" rtl="0" eaLnBrk="1" latinLnBrk="0" hangingPunct="1">
      <a:defRPr sz="2400" kern="1200">
        <a:solidFill>
          <a:schemeClr val="tx1"/>
        </a:solidFill>
        <a:latin typeface="Arial" charset="0"/>
        <a:ea typeface="ヒラギノ角ゴ Pro W3" charset="-128"/>
        <a:cs typeface="ヒラギノ角ゴ Pro W3" charset="-128"/>
      </a:defRPr>
    </a:lvl6pPr>
    <a:lvl7pPr marL="2743200" algn="l" defTabSz="457200" rtl="0" eaLnBrk="1" latinLnBrk="0" hangingPunct="1">
      <a:defRPr sz="2400" kern="1200">
        <a:solidFill>
          <a:schemeClr val="tx1"/>
        </a:solidFill>
        <a:latin typeface="Arial" charset="0"/>
        <a:ea typeface="ヒラギノ角ゴ Pro W3" charset="-128"/>
        <a:cs typeface="ヒラギノ角ゴ Pro W3" charset="-128"/>
      </a:defRPr>
    </a:lvl7pPr>
    <a:lvl8pPr marL="3200400" algn="l" defTabSz="457200" rtl="0" eaLnBrk="1" latinLnBrk="0" hangingPunct="1">
      <a:defRPr sz="2400" kern="1200">
        <a:solidFill>
          <a:schemeClr val="tx1"/>
        </a:solidFill>
        <a:latin typeface="Arial" charset="0"/>
        <a:ea typeface="ヒラギノ角ゴ Pro W3" charset="-128"/>
        <a:cs typeface="ヒラギノ角ゴ Pro W3" charset="-128"/>
      </a:defRPr>
    </a:lvl8pPr>
    <a:lvl9pPr marL="3657600" algn="l" defTabSz="457200" rtl="0" eaLnBrk="1" latinLnBrk="0" hangingPunct="1">
      <a:defRPr sz="2400" kern="1200">
        <a:solidFill>
          <a:schemeClr val="tx1"/>
        </a:solidFill>
        <a:latin typeface="Arial" charset="0"/>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3600">
          <p15:clr>
            <a:srgbClr val="A4A3A4"/>
          </p15:clr>
        </p15:guide>
        <p15:guide id="2" pos="68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T" initials="IMT" lastIdx="3" clrIdx="0"/>
  <p:cmAuthor id="1" name="Institut Mines-Télécom" initials="Not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882"/>
    <a:srgbClr val="F89A1E"/>
    <a:srgbClr val="6D5047"/>
    <a:srgbClr val="BFCF3E"/>
    <a:srgbClr val="B4C325"/>
    <a:srgbClr val="7E635A"/>
    <a:srgbClr val="A8B50A"/>
    <a:srgbClr val="BF12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33" d="100"/>
          <a:sy n="33" d="100"/>
        </p:scale>
        <p:origin x="2598" y="-600"/>
      </p:cViewPr>
      <p:guideLst>
        <p:guide orient="horz" pos="3600"/>
        <p:guide pos="680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fr-FR"/>
          </a:p>
        </p:txBody>
      </p:sp>
      <p:sp>
        <p:nvSpPr>
          <p:cNvPr id="13316" name="Rectangle 4"/>
          <p:cNvSpPr>
            <a:spLocks noGrp="1" noRot="1" noChangeAspect="1" noChangeArrowheads="1" noTextEdit="1"/>
          </p:cNvSpPr>
          <p:nvPr>
            <p:ph type="sldImg" idx="2"/>
          </p:nvPr>
        </p:nvSpPr>
        <p:spPr bwMode="auto">
          <a:xfrm>
            <a:off x="2143125" y="685800"/>
            <a:ext cx="257175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919E8FE1-73A9-7F4B-8D4E-EC9CC0AF2E42}" type="slidenum">
              <a:rPr lang="fr-FR"/>
              <a:pPr>
                <a:defRPr/>
              </a:pPr>
              <a:t>‹N°›</a:t>
            </a:fld>
            <a:endParaRPr lang="fr-FR"/>
          </a:p>
        </p:txBody>
      </p:sp>
    </p:spTree>
    <p:extLst>
      <p:ext uri="{BB962C8B-B14F-4D97-AF65-F5344CB8AC3E}">
        <p14:creationId xmlns:p14="http://schemas.microsoft.com/office/powerpoint/2010/main" val="22551288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charset="-128"/>
        <a:cs typeface="ヒラギノ角ゴ Pro W3" charset="-128"/>
      </a:defRPr>
    </a:lvl1pPr>
    <a:lvl2pPr marL="4572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619250" y="8947150"/>
            <a:ext cx="18359438" cy="6175375"/>
          </a:xfrm>
        </p:spPr>
        <p:txBody>
          <a:bodyPr/>
          <a:lstStyle/>
          <a:p>
            <a:r>
              <a:rPr lang="fr-FR"/>
              <a:t>Cliquez et modifiez le titre</a:t>
            </a:r>
          </a:p>
        </p:txBody>
      </p:sp>
      <p:sp>
        <p:nvSpPr>
          <p:cNvPr id="3" name="Sous-titre 2"/>
          <p:cNvSpPr>
            <a:spLocks noGrp="1"/>
          </p:cNvSpPr>
          <p:nvPr>
            <p:ph type="subTitle" idx="1"/>
          </p:nvPr>
        </p:nvSpPr>
        <p:spPr>
          <a:xfrm>
            <a:off x="3240088" y="16322675"/>
            <a:ext cx="15117762" cy="73596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F3618DBB-A609-6C4C-AE65-F4F039DDCBBA}" type="slidenum">
              <a:rPr lang="fr-FR"/>
              <a:pPr>
                <a:defRPr/>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B883292-9D45-3B4D-A9BD-0054C93465C3}" type="slidenum">
              <a:rPr lang="fr-FR"/>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5389225" y="0"/>
            <a:ext cx="4589463" cy="256032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1619250" y="0"/>
            <a:ext cx="13617575" cy="256032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AD0EEBC-1641-B149-8682-47F2A1D53BB8}" type="slidenum">
              <a:rPr lang="fr-FR"/>
              <a:pPr>
                <a:defRP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6A238F6C-F8A5-F647-8AC7-5E73EDAF4A4E}" type="slidenum">
              <a:rPr lang="fr-FR"/>
              <a:pPr>
                <a:defRPr/>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706563" y="18508663"/>
            <a:ext cx="18357850" cy="5721350"/>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1706563" y="12207875"/>
            <a:ext cx="18357850" cy="63007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5"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6" name="Rectangle 6"/>
          <p:cNvSpPr>
            <a:spLocks noGrp="1" noChangeArrowheads="1"/>
          </p:cNvSpPr>
          <p:nvPr userDrawn="1">
            <p:ph type="sldNum" sz="quarter" idx="12"/>
          </p:nvPr>
        </p:nvSpPr>
        <p:spPr>
          <a:ln/>
        </p:spPr>
        <p:txBody>
          <a:bodyPr/>
          <a:lstStyle>
            <a:lvl1pPr>
              <a:defRPr/>
            </a:lvl1pPr>
          </a:lstStyle>
          <a:p>
            <a:pPr>
              <a:defRPr/>
            </a:pPr>
            <a:fld id="{B0F92167-A23B-3C4D-A19D-25B8CB1D169B}" type="slidenum">
              <a:rPr lang="fr-FR"/>
              <a:pPr>
                <a:defRPr/>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1619250" y="8321675"/>
            <a:ext cx="9102725" cy="17281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0874375" y="8321675"/>
            <a:ext cx="9104313" cy="17281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F81A99C8-7A69-4841-8334-964294B45750}"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079500" y="1154113"/>
            <a:ext cx="19438938" cy="48006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1079500" y="6446838"/>
            <a:ext cx="9542463" cy="2687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1079500" y="9134475"/>
            <a:ext cx="9542463" cy="16595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0971213" y="6446838"/>
            <a:ext cx="9547225" cy="2687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10971213" y="9134475"/>
            <a:ext cx="9547225" cy="16595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8"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9" name="Rectangle 6"/>
          <p:cNvSpPr>
            <a:spLocks noGrp="1" noChangeArrowheads="1"/>
          </p:cNvSpPr>
          <p:nvPr userDrawn="1">
            <p:ph type="sldNum" sz="quarter" idx="12"/>
          </p:nvPr>
        </p:nvSpPr>
        <p:spPr>
          <a:ln/>
        </p:spPr>
        <p:txBody>
          <a:bodyPr/>
          <a:lstStyle>
            <a:lvl1pPr>
              <a:defRPr/>
            </a:lvl1pPr>
          </a:lstStyle>
          <a:p>
            <a:pPr>
              <a:defRPr/>
            </a:pPr>
            <a:fld id="{B46413B6-E4FB-694D-9F28-20B6F5104259}" type="slidenum">
              <a:rPr lang="fr-F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4"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5" name="Rectangle 6"/>
          <p:cNvSpPr>
            <a:spLocks noGrp="1" noChangeArrowheads="1"/>
          </p:cNvSpPr>
          <p:nvPr userDrawn="1">
            <p:ph type="sldNum" sz="quarter" idx="12"/>
          </p:nvPr>
        </p:nvSpPr>
        <p:spPr>
          <a:ln/>
        </p:spPr>
        <p:txBody>
          <a:bodyPr/>
          <a:lstStyle>
            <a:lvl1pPr>
              <a:defRPr/>
            </a:lvl1pPr>
          </a:lstStyle>
          <a:p>
            <a:pPr>
              <a:defRPr/>
            </a:pPr>
            <a:fld id="{ECC342CB-0C65-5F4F-9C0C-853269F95ED0}" type="slidenum">
              <a:rPr lang="fr-FR"/>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3"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4" name="Rectangle 6"/>
          <p:cNvSpPr>
            <a:spLocks noGrp="1" noChangeArrowheads="1"/>
          </p:cNvSpPr>
          <p:nvPr userDrawn="1">
            <p:ph type="sldNum" sz="quarter" idx="12"/>
          </p:nvPr>
        </p:nvSpPr>
        <p:spPr>
          <a:ln/>
        </p:spPr>
        <p:txBody>
          <a:bodyPr/>
          <a:lstStyle>
            <a:lvl1pPr>
              <a:defRPr/>
            </a:lvl1pPr>
          </a:lstStyle>
          <a:p>
            <a:pPr>
              <a:defRPr/>
            </a:pPr>
            <a:fld id="{31C6928A-FD25-224E-9BEC-25812EA1FE44}" type="slidenum">
              <a:rPr lang="fr-FR"/>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079500" y="1146175"/>
            <a:ext cx="7105650" cy="4881563"/>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8443913" y="1146175"/>
            <a:ext cx="12074525" cy="24584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079500" y="6027738"/>
            <a:ext cx="7105650" cy="197024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90B6556E-4DA8-E942-9294-DBB56DFE0086}" type="slidenum">
              <a:rPr lang="fr-FR"/>
              <a:pPr>
                <a:defRPr/>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233863" y="20162838"/>
            <a:ext cx="12958762" cy="2379662"/>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4233863" y="2573338"/>
            <a:ext cx="12958762" cy="172831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4233863" y="22542500"/>
            <a:ext cx="12958762" cy="33813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userDrawn="1">
            <p:ph type="dt" sz="half" idx="10"/>
          </p:nvPr>
        </p:nvSpPr>
        <p:spPr>
          <a:ln/>
        </p:spPr>
        <p:txBody>
          <a:bodyPr/>
          <a:lstStyle>
            <a:lvl1pPr>
              <a:defRPr/>
            </a:lvl1pPr>
          </a:lstStyle>
          <a:p>
            <a:pPr>
              <a:defRPr/>
            </a:pPr>
            <a:endParaRPr lang="fr-FR"/>
          </a:p>
        </p:txBody>
      </p:sp>
      <p:sp>
        <p:nvSpPr>
          <p:cNvPr id="6" name="Rectangle 5"/>
          <p:cNvSpPr>
            <a:spLocks noGrp="1" noChangeArrowheads="1"/>
          </p:cNvSpPr>
          <p:nvPr userDrawn="1">
            <p:ph type="ftr" sz="quarter" idx="11"/>
          </p:nvPr>
        </p:nvSpPr>
        <p:spPr>
          <a:ln/>
        </p:spPr>
        <p:txBody>
          <a:bodyPr/>
          <a:lstStyle>
            <a:lvl1pPr>
              <a:defRPr/>
            </a:lvl1pPr>
          </a:lstStyle>
          <a:p>
            <a:pPr>
              <a:defRPr/>
            </a:pPr>
            <a:endParaRPr lang="fr-FR"/>
          </a:p>
        </p:txBody>
      </p:sp>
      <p:sp>
        <p:nvSpPr>
          <p:cNvPr id="7" name="Rectangle 6"/>
          <p:cNvSpPr>
            <a:spLocks noGrp="1" noChangeArrowheads="1"/>
          </p:cNvSpPr>
          <p:nvPr userDrawn="1">
            <p:ph type="sldNum" sz="quarter" idx="12"/>
          </p:nvPr>
        </p:nvSpPr>
        <p:spPr>
          <a:ln/>
        </p:spPr>
        <p:txBody>
          <a:bodyPr/>
          <a:lstStyle>
            <a:lvl1pPr>
              <a:defRPr/>
            </a:lvl1pPr>
          </a:lstStyle>
          <a:p>
            <a:pPr>
              <a:defRPr/>
            </a:pPr>
            <a:fld id="{5B1576D0-2758-A04E-A3AE-16CDB9CACDBF}" type="slidenum">
              <a:rPr lang="fr-FR"/>
              <a:pPr>
                <a:defRPr/>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bwMode="auto">
          <a:xfrm rot="16200000">
            <a:off x="12276138" y="19478625"/>
            <a:ext cx="1292225" cy="17351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grpSp>
        <p:nvGrpSpPr>
          <p:cNvPr id="1030" name="Group 21"/>
          <p:cNvGrpSpPr>
            <a:grpSpLocks/>
          </p:cNvGrpSpPr>
          <p:nvPr/>
        </p:nvGrpSpPr>
        <p:grpSpPr bwMode="auto">
          <a:xfrm>
            <a:off x="0" y="0"/>
            <a:ext cx="15316200" cy="3959225"/>
            <a:chOff x="0" y="0"/>
            <a:chExt cx="9648" cy="2494"/>
          </a:xfrm>
          <a:solidFill>
            <a:srgbClr val="003882"/>
          </a:solidFill>
        </p:grpSpPr>
        <p:grpSp>
          <p:nvGrpSpPr>
            <p:cNvPr id="1040" name="Group 10"/>
            <p:cNvGrpSpPr>
              <a:grpSpLocks/>
            </p:cNvGrpSpPr>
            <p:nvPr userDrawn="1"/>
          </p:nvGrpSpPr>
          <p:grpSpPr bwMode="auto">
            <a:xfrm>
              <a:off x="0" y="0"/>
              <a:ext cx="9648" cy="2494"/>
              <a:chOff x="0" y="0"/>
              <a:chExt cx="9648" cy="2494"/>
            </a:xfrm>
            <a:grpFill/>
          </p:grpSpPr>
          <p:sp>
            <p:nvSpPr>
              <p:cNvPr id="2" name="AutoShape 8"/>
              <p:cNvSpPr>
                <a:spLocks noChangeArrowheads="1"/>
              </p:cNvSpPr>
              <p:nvPr userDrawn="1"/>
            </p:nvSpPr>
            <p:spPr bwMode="auto">
              <a:xfrm>
                <a:off x="2736" y="0"/>
                <a:ext cx="6912" cy="2494"/>
              </a:xfrm>
              <a:prstGeom prst="roundRect">
                <a:avLst>
                  <a:gd name="adj" fmla="val 16667"/>
                </a:avLst>
              </a:prstGeom>
              <a:grpFill/>
              <a:ln w="9525">
                <a:noFill/>
                <a:round/>
                <a:headEnd/>
                <a:tailEnd/>
              </a:ln>
            </p:spPr>
            <p:txBody>
              <a:bodyPr wrap="none" anchor="ctr">
                <a:prstTxWarp prst="textNoShape">
                  <a:avLst/>
                </a:prstTxWarp>
              </a:bodyPr>
              <a:lstStyle/>
              <a:p>
                <a:pPr>
                  <a:defRPr/>
                </a:pPr>
                <a:endParaRPr lang="fr-FR"/>
              </a:p>
            </p:txBody>
          </p:sp>
          <p:sp>
            <p:nvSpPr>
              <p:cNvPr id="3" name="Rectangle 9"/>
              <p:cNvSpPr>
                <a:spLocks noChangeArrowheads="1"/>
              </p:cNvSpPr>
              <p:nvPr userDrawn="1"/>
            </p:nvSpPr>
            <p:spPr bwMode="auto">
              <a:xfrm>
                <a:off x="0" y="0"/>
                <a:ext cx="3401" cy="2494"/>
              </a:xfrm>
              <a:prstGeom prst="rect">
                <a:avLst/>
              </a:prstGeom>
              <a:grpFill/>
              <a:ln w="9525">
                <a:noFill/>
                <a:miter lim="800000"/>
                <a:headEnd/>
                <a:tailEnd/>
              </a:ln>
            </p:spPr>
            <p:txBody>
              <a:bodyPr wrap="none" anchor="ctr">
                <a:prstTxWarp prst="textNoShape">
                  <a:avLst/>
                </a:prstTxWarp>
              </a:bodyPr>
              <a:lstStyle/>
              <a:p>
                <a:pPr>
                  <a:defRPr/>
                </a:pPr>
                <a:endParaRPr lang="fr-FR" dirty="0"/>
              </a:p>
            </p:txBody>
          </p:sp>
        </p:grpSp>
        <p:sp>
          <p:nvSpPr>
            <p:cNvPr id="1043" name="Rectangle 19"/>
            <p:cNvSpPr>
              <a:spLocks noChangeArrowheads="1"/>
            </p:cNvSpPr>
            <p:nvPr userDrawn="1"/>
          </p:nvSpPr>
          <p:spPr bwMode="auto">
            <a:xfrm>
              <a:off x="4224" y="0"/>
              <a:ext cx="5424" cy="1056"/>
            </a:xfrm>
            <a:prstGeom prst="rect">
              <a:avLst/>
            </a:prstGeom>
            <a:grpFill/>
            <a:ln w="9525">
              <a:noFill/>
              <a:miter lim="800000"/>
              <a:headEnd/>
              <a:tailEnd/>
            </a:ln>
          </p:spPr>
          <p:txBody>
            <a:bodyPr wrap="none" anchor="ctr">
              <a:prstTxWarp prst="textNoShape">
                <a:avLst/>
              </a:prstTxWarp>
            </a:bodyPr>
            <a:lstStyle/>
            <a:p>
              <a:pPr>
                <a:defRPr/>
              </a:pPr>
              <a:endParaRPr lang="fr-FR"/>
            </a:p>
          </p:txBody>
        </p:sp>
      </p:grpSp>
      <p:sp>
        <p:nvSpPr>
          <p:cNvPr id="1031" name="Rectangle 3"/>
          <p:cNvSpPr>
            <a:spLocks noGrp="1" noChangeArrowheads="1"/>
          </p:cNvSpPr>
          <p:nvPr>
            <p:ph type="body" idx="1"/>
          </p:nvPr>
        </p:nvSpPr>
        <p:spPr bwMode="auto">
          <a:xfrm>
            <a:off x="1619250" y="8321675"/>
            <a:ext cx="18359438" cy="17281525"/>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2"/>
          </p:nvPr>
        </p:nvSpPr>
        <p:spPr bwMode="auto">
          <a:xfrm>
            <a:off x="1619250" y="26242963"/>
            <a:ext cx="4500563" cy="1920875"/>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defRPr sz="4400"/>
            </a:lvl1pPr>
          </a:lstStyle>
          <a:p>
            <a:pPr>
              <a:defRPr/>
            </a:pPr>
            <a:endParaRPr lang="fr-FR"/>
          </a:p>
        </p:txBody>
      </p:sp>
      <p:sp>
        <p:nvSpPr>
          <p:cNvPr id="1029" name="Rectangle 5"/>
          <p:cNvSpPr>
            <a:spLocks noGrp="1" noChangeArrowheads="1"/>
          </p:cNvSpPr>
          <p:nvPr>
            <p:ph type="ftr" sz="quarter" idx="3"/>
          </p:nvPr>
        </p:nvSpPr>
        <p:spPr bwMode="auto">
          <a:xfrm>
            <a:off x="7378700" y="26242963"/>
            <a:ext cx="6840538" cy="1920875"/>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ctr">
              <a:defRPr sz="4400"/>
            </a:lvl1pPr>
          </a:lstStyle>
          <a:p>
            <a:pPr>
              <a:defRPr/>
            </a:pPr>
            <a:endParaRPr lang="fr-FR"/>
          </a:p>
        </p:txBody>
      </p:sp>
      <p:sp>
        <p:nvSpPr>
          <p:cNvPr id="5" name="Rectangle 6"/>
          <p:cNvSpPr>
            <a:spLocks noGrp="1" noChangeArrowheads="1"/>
          </p:cNvSpPr>
          <p:nvPr>
            <p:ph type="sldNum" sz="quarter" idx="4"/>
          </p:nvPr>
        </p:nvSpPr>
        <p:spPr bwMode="auto">
          <a:xfrm>
            <a:off x="15478125" y="26242963"/>
            <a:ext cx="4500563" cy="1920875"/>
          </a:xfrm>
          <a:prstGeom prst="rect">
            <a:avLst/>
          </a:prstGeom>
          <a:noFill/>
          <a:ln w="9525">
            <a:noFill/>
            <a:miter lim="800000"/>
            <a:headEnd/>
            <a:tailEnd/>
          </a:ln>
        </p:spPr>
        <p:txBody>
          <a:bodyPr vert="horz" wrap="square" lIns="288009" tIns="144004" rIns="288009" bIns="144004" numCol="1" anchor="t" anchorCtr="0" compatLnSpc="1">
            <a:prstTxWarp prst="textNoShape">
              <a:avLst/>
            </a:prstTxWarp>
          </a:bodyPr>
          <a:lstStyle>
            <a:lvl1pPr algn="r">
              <a:defRPr sz="4400"/>
            </a:lvl1pPr>
          </a:lstStyle>
          <a:p>
            <a:pPr>
              <a:defRPr/>
            </a:pPr>
            <a:fld id="{69466F48-5A00-C344-9631-A4FFAF03AC20}" type="slidenum">
              <a:rPr lang="fr-FR"/>
              <a:pPr>
                <a:defRPr/>
              </a:pPr>
              <a:t>‹N°›</a:t>
            </a:fld>
            <a:endParaRPr lang="fr-FR"/>
          </a:p>
        </p:txBody>
      </p:sp>
      <p:sp>
        <p:nvSpPr>
          <p:cNvPr id="1035" name="Rectangle 2"/>
          <p:cNvSpPr>
            <a:spLocks noGrp="1" noChangeArrowheads="1"/>
          </p:cNvSpPr>
          <p:nvPr>
            <p:ph type="title"/>
          </p:nvPr>
        </p:nvSpPr>
        <p:spPr bwMode="auto">
          <a:xfrm>
            <a:off x="4495800" y="0"/>
            <a:ext cx="10744200" cy="3962400"/>
          </a:xfrm>
          <a:prstGeom prst="rect">
            <a:avLst/>
          </a:prstGeom>
          <a:noFill/>
          <a:ln w="9525">
            <a:noFill/>
            <a:miter lim="800000"/>
            <a:headEnd/>
            <a:tailEnd/>
          </a:ln>
        </p:spPr>
        <p:txBody>
          <a:bodyPr vert="horz" wrap="square" lIns="288009" tIns="144004" rIns="288009" bIns="144004" numCol="1" anchor="ctr" anchorCtr="0" compatLnSpc="1">
            <a:prstTxWarp prst="textNoShape">
              <a:avLst/>
            </a:prstTxWarp>
          </a:bodyPr>
          <a:lstStyle/>
          <a:p>
            <a:pPr lvl="0"/>
            <a:r>
              <a:rPr lang="fr-FR"/>
              <a:t>Cliquez et modifiez le titre</a:t>
            </a:r>
          </a:p>
        </p:txBody>
      </p:sp>
      <p:sp>
        <p:nvSpPr>
          <p:cNvPr id="20" name="Text Box 16"/>
          <p:cNvSpPr txBox="1">
            <a:spLocks noChangeArrowheads="1"/>
          </p:cNvSpPr>
          <p:nvPr/>
        </p:nvSpPr>
        <p:spPr bwMode="auto">
          <a:xfrm>
            <a:off x="5312569" y="27889200"/>
            <a:ext cx="1377950" cy="508000"/>
          </a:xfrm>
          <a:prstGeom prst="rect">
            <a:avLst/>
          </a:prstGeom>
          <a:noFill/>
          <a:ln w="9525">
            <a:noFill/>
            <a:miter lim="800000"/>
            <a:headEnd/>
            <a:tailEnd/>
          </a:ln>
        </p:spPr>
        <p:txBody>
          <a:bodyPr wrap="none" anchor="ctr">
            <a:prstTxWarp prst="textNoShape">
              <a:avLst/>
            </a:prstTxWarp>
            <a:spAutoFit/>
          </a:bodyPr>
          <a:lstStyle/>
          <a:p>
            <a:pPr>
              <a:defRPr/>
            </a:pPr>
            <a:r>
              <a:rPr lang="fr-FR" sz="2700" dirty="0">
                <a:solidFill>
                  <a:srgbClr val="FFFFFF"/>
                </a:solidFill>
                <a:latin typeface="Arial Bold" pitchFamily="80" charset="0"/>
              </a:rPr>
              <a:t>Contact</a:t>
            </a:r>
          </a:p>
        </p:txBody>
      </p:sp>
      <p:sp>
        <p:nvSpPr>
          <p:cNvPr id="22" name="Text Box 16"/>
          <p:cNvSpPr txBox="1">
            <a:spLocks noChangeArrowheads="1"/>
          </p:cNvSpPr>
          <p:nvPr/>
        </p:nvSpPr>
        <p:spPr bwMode="auto">
          <a:xfrm>
            <a:off x="14381163" y="27889200"/>
            <a:ext cx="1511300" cy="508000"/>
          </a:xfrm>
          <a:prstGeom prst="rect">
            <a:avLst/>
          </a:prstGeom>
          <a:noFill/>
          <a:ln w="9525">
            <a:noFill/>
            <a:miter lim="800000"/>
            <a:headEnd/>
            <a:tailEnd/>
          </a:ln>
        </p:spPr>
        <p:txBody>
          <a:bodyPr wrap="none" anchor="ctr">
            <a:prstTxWarp prst="textNoShape">
              <a:avLst/>
            </a:prstTxWarp>
            <a:spAutoFit/>
          </a:bodyPr>
          <a:lstStyle/>
          <a:p>
            <a:pPr>
              <a:defRPr/>
            </a:pPr>
            <a:r>
              <a:rPr lang="fr-FR" sz="2700" dirty="0">
                <a:solidFill>
                  <a:srgbClr val="FFFFFF"/>
                </a:solidFill>
                <a:latin typeface="Arial Bold" pitchFamily="80" charset="0"/>
              </a:rPr>
              <a:t>Site web</a:t>
            </a:r>
          </a:p>
        </p:txBody>
      </p:sp>
      <p:sp>
        <p:nvSpPr>
          <p:cNvPr id="27" name="Rectangle 26"/>
          <p:cNvSpPr/>
          <p:nvPr/>
        </p:nvSpPr>
        <p:spPr bwMode="auto">
          <a:xfrm rot="16200000">
            <a:off x="162379" y="27345821"/>
            <a:ext cx="1292225" cy="1616982"/>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bwMode="auto">
          <a:xfrm rot="16200000">
            <a:off x="1780267" y="27344915"/>
            <a:ext cx="1292225" cy="1618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bwMode="auto">
          <a:xfrm rot="16200000">
            <a:off x="3399064" y="27344915"/>
            <a:ext cx="1292225" cy="1618796"/>
          </a:xfrm>
          <a:prstGeom prst="rect">
            <a:avLst/>
          </a:prstGeom>
          <a:solidFill>
            <a:srgbClr val="6D5047"/>
          </a:solidFill>
          <a:ln>
            <a:noFill/>
          </a:ln>
          <a:effectLst/>
        </p:spPr>
        <p:style>
          <a:lnRef idx="1">
            <a:schemeClr val="accent1"/>
          </a:lnRef>
          <a:fillRef idx="3">
            <a:schemeClr val="accent1"/>
          </a:fillRef>
          <a:effectRef idx="2">
            <a:schemeClr val="accent1"/>
          </a:effectRef>
          <a:fontRef idx="minor">
            <a:schemeClr val="lt1"/>
          </a:fontRef>
        </p:style>
      </p:sp>
      <p:pic>
        <p:nvPicPr>
          <p:cNvPr id="21" name="Picture 27"/>
          <p:cNvPicPr>
            <a:picLocks noChangeAspect="1" noChangeArrowheads="1"/>
          </p:cNvPicPr>
          <p:nvPr userDrawn="1"/>
        </p:nvPicPr>
        <p:blipFill>
          <a:blip r:embed="rId13">
            <a:extLst>
              <a:ext uri="{28A0092B-C50C-407E-A947-70E740481C1C}">
                <a14:useLocalDpi xmlns:a14="http://schemas.microsoft.com/office/drawing/2010/main" val="0"/>
              </a:ext>
            </a:extLst>
          </a:blip>
          <a:stretch>
            <a:fillRect/>
          </a:stretch>
        </p:blipFill>
        <p:spPr bwMode="auto">
          <a:xfrm>
            <a:off x="588167" y="562266"/>
            <a:ext cx="2441152" cy="3131999"/>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2879725" rtl="0" eaLnBrk="0" fontAlgn="base" hangingPunct="0">
        <a:spcBef>
          <a:spcPct val="0"/>
        </a:spcBef>
        <a:spcAft>
          <a:spcPct val="0"/>
        </a:spcAft>
        <a:defRPr sz="5700">
          <a:solidFill>
            <a:schemeClr val="bg1"/>
          </a:solidFill>
          <a:latin typeface="+mj-lt"/>
          <a:ea typeface="+mj-ea"/>
          <a:cs typeface="+mj-cs"/>
        </a:defRPr>
      </a:lvl1pPr>
      <a:lvl2pPr algn="l" defTabSz="2879725" rtl="0" eaLnBrk="0" fontAlgn="base" hangingPunct="0">
        <a:spcBef>
          <a:spcPct val="0"/>
        </a:spcBef>
        <a:spcAft>
          <a:spcPct val="0"/>
        </a:spcAft>
        <a:defRPr sz="5700">
          <a:solidFill>
            <a:schemeClr val="bg1"/>
          </a:solidFill>
          <a:latin typeface="Arial Bold" pitchFamily="80" charset="0"/>
          <a:ea typeface="ヒラギノ角ゴ Pro W3" charset="-128"/>
          <a:cs typeface="ヒラギノ角ゴ Pro W3" charset="-128"/>
        </a:defRPr>
      </a:lvl2pPr>
      <a:lvl3pPr algn="l" defTabSz="2879725" rtl="0" eaLnBrk="0" fontAlgn="base" hangingPunct="0">
        <a:spcBef>
          <a:spcPct val="0"/>
        </a:spcBef>
        <a:spcAft>
          <a:spcPct val="0"/>
        </a:spcAft>
        <a:defRPr sz="5700">
          <a:solidFill>
            <a:schemeClr val="bg1"/>
          </a:solidFill>
          <a:latin typeface="Arial Bold" pitchFamily="80" charset="0"/>
          <a:ea typeface="ヒラギノ角ゴ Pro W3" charset="-128"/>
          <a:cs typeface="ヒラギノ角ゴ Pro W3" charset="-128"/>
        </a:defRPr>
      </a:lvl3pPr>
      <a:lvl4pPr algn="l" defTabSz="2879725" rtl="0" eaLnBrk="0" fontAlgn="base" hangingPunct="0">
        <a:spcBef>
          <a:spcPct val="0"/>
        </a:spcBef>
        <a:spcAft>
          <a:spcPct val="0"/>
        </a:spcAft>
        <a:defRPr sz="5700">
          <a:solidFill>
            <a:schemeClr val="bg1"/>
          </a:solidFill>
          <a:latin typeface="Arial Bold" pitchFamily="80" charset="0"/>
          <a:ea typeface="ヒラギノ角ゴ Pro W3" charset="-128"/>
          <a:cs typeface="ヒラギノ角ゴ Pro W3" charset="-128"/>
        </a:defRPr>
      </a:lvl4pPr>
      <a:lvl5pPr algn="l" defTabSz="2879725" rtl="0" eaLnBrk="0" fontAlgn="base" hangingPunct="0">
        <a:spcBef>
          <a:spcPct val="0"/>
        </a:spcBef>
        <a:spcAft>
          <a:spcPct val="0"/>
        </a:spcAft>
        <a:defRPr sz="5700">
          <a:solidFill>
            <a:schemeClr val="bg1"/>
          </a:solidFill>
          <a:latin typeface="Arial Bold" pitchFamily="80" charset="0"/>
          <a:ea typeface="ヒラギノ角ゴ Pro W3" charset="-128"/>
          <a:cs typeface="ヒラギノ角ゴ Pro W3" charset="-128"/>
        </a:defRPr>
      </a:lvl5pPr>
      <a:lvl6pPr marL="457200" algn="l" defTabSz="2879725" rtl="0" fontAlgn="base">
        <a:spcBef>
          <a:spcPct val="0"/>
        </a:spcBef>
        <a:spcAft>
          <a:spcPct val="0"/>
        </a:spcAft>
        <a:defRPr sz="5700">
          <a:solidFill>
            <a:schemeClr val="bg1"/>
          </a:solidFill>
          <a:latin typeface="Arial Bold" pitchFamily="80" charset="0"/>
          <a:ea typeface="ヒラギノ角ゴ Pro W3" charset="-128"/>
          <a:cs typeface="ヒラギノ角ゴ Pro W3" charset="-128"/>
        </a:defRPr>
      </a:lvl6pPr>
      <a:lvl7pPr marL="914400" algn="l" defTabSz="2879725" rtl="0" fontAlgn="base">
        <a:spcBef>
          <a:spcPct val="0"/>
        </a:spcBef>
        <a:spcAft>
          <a:spcPct val="0"/>
        </a:spcAft>
        <a:defRPr sz="5700">
          <a:solidFill>
            <a:schemeClr val="bg1"/>
          </a:solidFill>
          <a:latin typeface="Arial Bold" pitchFamily="80" charset="0"/>
          <a:ea typeface="ヒラギノ角ゴ Pro W3" charset="-128"/>
          <a:cs typeface="ヒラギノ角ゴ Pro W3" charset="-128"/>
        </a:defRPr>
      </a:lvl7pPr>
      <a:lvl8pPr marL="1371600" algn="l" defTabSz="2879725" rtl="0" fontAlgn="base">
        <a:spcBef>
          <a:spcPct val="0"/>
        </a:spcBef>
        <a:spcAft>
          <a:spcPct val="0"/>
        </a:spcAft>
        <a:defRPr sz="5700">
          <a:solidFill>
            <a:schemeClr val="bg1"/>
          </a:solidFill>
          <a:latin typeface="Arial Bold" pitchFamily="80" charset="0"/>
          <a:ea typeface="ヒラギノ角ゴ Pro W3" charset="-128"/>
          <a:cs typeface="ヒラギノ角ゴ Pro W3" charset="-128"/>
        </a:defRPr>
      </a:lvl8pPr>
      <a:lvl9pPr marL="1828800" algn="l" defTabSz="2879725" rtl="0" fontAlgn="base">
        <a:spcBef>
          <a:spcPct val="0"/>
        </a:spcBef>
        <a:spcAft>
          <a:spcPct val="0"/>
        </a:spcAft>
        <a:defRPr sz="5700">
          <a:solidFill>
            <a:schemeClr val="bg1"/>
          </a:solidFill>
          <a:latin typeface="Arial Bold" pitchFamily="80" charset="0"/>
          <a:ea typeface="ヒラギノ角ゴ Pro W3" charset="-128"/>
          <a:cs typeface="ヒラギノ角ゴ Pro W3" charset="-128"/>
        </a:defRPr>
      </a:lvl9pPr>
    </p:titleStyle>
    <p:bodyStyle>
      <a:lvl1pPr marL="1079500" indent="-1079500" algn="l" defTabSz="2879725" rtl="0" eaLnBrk="0" fontAlgn="base" hangingPunct="0">
        <a:spcBef>
          <a:spcPct val="20000"/>
        </a:spcBef>
        <a:spcAft>
          <a:spcPct val="0"/>
        </a:spcAft>
        <a:buChar char="•"/>
        <a:defRPr sz="10100">
          <a:solidFill>
            <a:schemeClr val="tx1"/>
          </a:solidFill>
          <a:latin typeface="+mn-lt"/>
          <a:ea typeface="+mn-ea"/>
          <a:cs typeface="+mn-cs"/>
        </a:defRPr>
      </a:lvl1pPr>
      <a:lvl2pPr marL="2339975" indent="-900113" algn="l" defTabSz="2879725" rtl="0" eaLnBrk="0" fontAlgn="base" hangingPunct="0">
        <a:spcBef>
          <a:spcPct val="20000"/>
        </a:spcBef>
        <a:spcAft>
          <a:spcPct val="0"/>
        </a:spcAft>
        <a:buChar char="–"/>
        <a:defRPr sz="8800">
          <a:solidFill>
            <a:schemeClr val="tx1"/>
          </a:solidFill>
          <a:latin typeface="+mn-lt"/>
          <a:ea typeface="+mn-ea"/>
        </a:defRPr>
      </a:lvl2pPr>
      <a:lvl3pPr marL="3600450" indent="-720725" algn="l" defTabSz="2879725" rtl="0" eaLnBrk="0" fontAlgn="base" hangingPunct="0">
        <a:spcBef>
          <a:spcPct val="20000"/>
        </a:spcBef>
        <a:spcAft>
          <a:spcPct val="0"/>
        </a:spcAft>
        <a:buChar char="•"/>
        <a:defRPr sz="7600">
          <a:solidFill>
            <a:schemeClr val="tx1"/>
          </a:solidFill>
          <a:latin typeface="+mn-lt"/>
          <a:ea typeface="+mn-ea"/>
        </a:defRPr>
      </a:lvl3pPr>
      <a:lvl4pPr marL="5040313" indent="-720725" algn="l" defTabSz="2879725" rtl="0" eaLnBrk="0" fontAlgn="base" hangingPunct="0">
        <a:spcBef>
          <a:spcPct val="20000"/>
        </a:spcBef>
        <a:spcAft>
          <a:spcPct val="0"/>
        </a:spcAft>
        <a:buChar char="–"/>
        <a:defRPr sz="6300">
          <a:solidFill>
            <a:schemeClr val="tx1"/>
          </a:solidFill>
          <a:latin typeface="+mn-lt"/>
          <a:ea typeface="+mn-ea"/>
        </a:defRPr>
      </a:lvl4pPr>
      <a:lvl5pPr marL="6480175" indent="-720725" algn="l" defTabSz="2879725" rtl="0" eaLnBrk="0" fontAlgn="base" hangingPunct="0">
        <a:spcBef>
          <a:spcPct val="20000"/>
        </a:spcBef>
        <a:spcAft>
          <a:spcPct val="0"/>
        </a:spcAft>
        <a:buChar char="»"/>
        <a:defRPr sz="6300">
          <a:solidFill>
            <a:schemeClr val="tx1"/>
          </a:solidFill>
          <a:latin typeface="+mn-lt"/>
          <a:ea typeface="+mn-ea"/>
        </a:defRPr>
      </a:lvl5pPr>
      <a:lvl6pPr marL="6937375" indent="-720725" algn="l" defTabSz="2879725" rtl="0" fontAlgn="base">
        <a:spcBef>
          <a:spcPct val="20000"/>
        </a:spcBef>
        <a:spcAft>
          <a:spcPct val="0"/>
        </a:spcAft>
        <a:buChar char="»"/>
        <a:defRPr sz="6300">
          <a:solidFill>
            <a:schemeClr val="tx1"/>
          </a:solidFill>
          <a:latin typeface="+mn-lt"/>
          <a:ea typeface="+mn-ea"/>
        </a:defRPr>
      </a:lvl6pPr>
      <a:lvl7pPr marL="7394575" indent="-720725" algn="l" defTabSz="2879725" rtl="0" fontAlgn="base">
        <a:spcBef>
          <a:spcPct val="20000"/>
        </a:spcBef>
        <a:spcAft>
          <a:spcPct val="0"/>
        </a:spcAft>
        <a:buChar char="»"/>
        <a:defRPr sz="6300">
          <a:solidFill>
            <a:schemeClr val="tx1"/>
          </a:solidFill>
          <a:latin typeface="+mn-lt"/>
          <a:ea typeface="+mn-ea"/>
        </a:defRPr>
      </a:lvl7pPr>
      <a:lvl8pPr marL="7851775" indent="-720725" algn="l" defTabSz="2879725" rtl="0" fontAlgn="base">
        <a:spcBef>
          <a:spcPct val="20000"/>
        </a:spcBef>
        <a:spcAft>
          <a:spcPct val="0"/>
        </a:spcAft>
        <a:buChar char="»"/>
        <a:defRPr sz="6300">
          <a:solidFill>
            <a:schemeClr val="tx1"/>
          </a:solidFill>
          <a:latin typeface="+mn-lt"/>
          <a:ea typeface="+mn-ea"/>
        </a:defRPr>
      </a:lvl8pPr>
      <a:lvl9pPr marL="8308975" indent="-720725" algn="l" defTabSz="2879725" rtl="0" fontAlgn="base">
        <a:spcBef>
          <a:spcPct val="20000"/>
        </a:spcBef>
        <a:spcAft>
          <a:spcPct val="0"/>
        </a:spcAft>
        <a:buChar char="»"/>
        <a:defRPr sz="63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fg_avant.png">
            <a:extLst>
              <a:ext uri="{FF2B5EF4-FFF2-40B4-BE49-F238E27FC236}">
                <a16:creationId xmlns:a16="http://schemas.microsoft.com/office/drawing/2014/main" id="{12F74DD6-E4A5-4B54-B4CB-BA8BA702E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96" y="10974856"/>
            <a:ext cx="5468854" cy="62302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fg_apres.png">
            <a:extLst>
              <a:ext uri="{FF2B5EF4-FFF2-40B4-BE49-F238E27FC236}">
                <a16:creationId xmlns:a16="http://schemas.microsoft.com/office/drawing/2014/main" id="{40D45AA5-3DEE-4E85-85E6-B6857A055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5351" y="9871895"/>
            <a:ext cx="2477158" cy="7364004"/>
          </a:xfrm>
          <a:prstGeom prst="rect">
            <a:avLst/>
          </a:prstGeom>
          <a:noFill/>
          <a:extLst>
            <a:ext uri="{909E8E84-426E-40DD-AFC4-6F175D3DCCD1}">
              <a14:hiddenFill xmlns:a14="http://schemas.microsoft.com/office/drawing/2010/main">
                <a:solidFill>
                  <a:srgbClr val="FFFFFF"/>
                </a:solidFill>
              </a14:hiddenFill>
            </a:ext>
          </a:extLst>
        </p:spPr>
      </p:pic>
      <p:sp>
        <p:nvSpPr>
          <p:cNvPr id="14338" name="Rectangle 2"/>
          <p:cNvSpPr>
            <a:spLocks noGrp="1" noChangeArrowheads="1"/>
          </p:cNvSpPr>
          <p:nvPr>
            <p:ph type="title"/>
          </p:nvPr>
        </p:nvSpPr>
        <p:spPr/>
        <p:txBody>
          <a:bodyPr/>
          <a:lstStyle/>
          <a:p>
            <a:pPr eaLnBrk="1" hangingPunct="1"/>
            <a:r>
              <a:rPr lang="fr-FR" sz="6600" dirty="0" err="1">
                <a:latin typeface="Candara" panose="020E0502030303020204" pitchFamily="34" charset="0"/>
              </a:rPr>
              <a:t>Studying</a:t>
            </a:r>
            <a:r>
              <a:rPr lang="fr-FR" sz="6600" dirty="0">
                <a:latin typeface="Candara" panose="020E0502030303020204" pitchFamily="34" charset="0"/>
              </a:rPr>
              <a:t> source code structural </a:t>
            </a:r>
            <a:r>
              <a:rPr lang="fr-FR" sz="6600" dirty="0" err="1">
                <a:latin typeface="Candara" panose="020E0502030303020204" pitchFamily="34" charset="0"/>
              </a:rPr>
              <a:t>properties</a:t>
            </a:r>
            <a:endParaRPr lang="fr-FR" sz="6600" dirty="0">
              <a:latin typeface="Candara" panose="020E0502030303020204" pitchFamily="34" charset="0"/>
            </a:endParaRPr>
          </a:p>
        </p:txBody>
      </p:sp>
      <p:sp>
        <p:nvSpPr>
          <p:cNvPr id="14339" name="Rectangle 5"/>
          <p:cNvSpPr>
            <a:spLocks noChangeArrowheads="1"/>
          </p:cNvSpPr>
          <p:nvPr/>
        </p:nvSpPr>
        <p:spPr bwMode="auto">
          <a:xfrm>
            <a:off x="4454525" y="27682825"/>
            <a:ext cx="184150" cy="457200"/>
          </a:xfrm>
          <a:prstGeom prst="rect">
            <a:avLst/>
          </a:prstGeom>
          <a:noFill/>
          <a:ln w="9525">
            <a:noFill/>
            <a:miter lim="800000"/>
            <a:headEnd/>
            <a:tailEnd/>
          </a:ln>
        </p:spPr>
        <p:txBody>
          <a:bodyPr wrap="none">
            <a:prstTxWarp prst="textNoShape">
              <a:avLst/>
            </a:prstTxWarp>
            <a:spAutoFit/>
          </a:bodyPr>
          <a:lstStyle/>
          <a:p>
            <a:endParaRPr lang="fr-FR">
              <a:latin typeface="Candara" panose="020E0502030303020204" pitchFamily="34" charset="0"/>
            </a:endParaRPr>
          </a:p>
        </p:txBody>
      </p:sp>
      <p:sp>
        <p:nvSpPr>
          <p:cNvPr id="14340" name="Text Box 7"/>
          <p:cNvSpPr txBox="1">
            <a:spLocks noChangeArrowheads="1"/>
          </p:cNvSpPr>
          <p:nvPr/>
        </p:nvSpPr>
        <p:spPr bwMode="auto">
          <a:xfrm>
            <a:off x="457200" y="5638800"/>
            <a:ext cx="1552028" cy="584775"/>
          </a:xfrm>
          <a:prstGeom prst="rect">
            <a:avLst/>
          </a:prstGeom>
          <a:noFill/>
          <a:ln w="9525">
            <a:noFill/>
            <a:miter lim="800000"/>
            <a:headEnd/>
            <a:tailEnd/>
          </a:ln>
        </p:spPr>
        <p:txBody>
          <a:bodyPr wrap="none">
            <a:prstTxWarp prst="textNoShape">
              <a:avLst/>
            </a:prstTxWarp>
            <a:spAutoFit/>
          </a:bodyPr>
          <a:lstStyle/>
          <a:p>
            <a:r>
              <a:rPr lang="fr-FR" sz="3200" dirty="0">
                <a:solidFill>
                  <a:srgbClr val="F89A1E"/>
                </a:solidFill>
                <a:latin typeface="Candara" panose="020E0502030303020204" pitchFamily="34" charset="0"/>
              </a:rPr>
              <a:t>Auteurs</a:t>
            </a:r>
          </a:p>
        </p:txBody>
      </p:sp>
      <p:sp>
        <p:nvSpPr>
          <p:cNvPr id="14341" name="Text Box 8"/>
          <p:cNvSpPr txBox="1">
            <a:spLocks noChangeArrowheads="1"/>
          </p:cNvSpPr>
          <p:nvPr/>
        </p:nvSpPr>
        <p:spPr bwMode="auto">
          <a:xfrm>
            <a:off x="457200" y="10841038"/>
            <a:ext cx="2159566" cy="584775"/>
          </a:xfrm>
          <a:prstGeom prst="rect">
            <a:avLst/>
          </a:prstGeom>
          <a:noFill/>
          <a:ln w="9525">
            <a:noFill/>
            <a:miter lim="800000"/>
            <a:headEnd/>
            <a:tailEnd/>
          </a:ln>
        </p:spPr>
        <p:txBody>
          <a:bodyPr wrap="none">
            <a:prstTxWarp prst="textNoShape">
              <a:avLst/>
            </a:prstTxWarp>
            <a:spAutoFit/>
          </a:bodyPr>
          <a:lstStyle/>
          <a:p>
            <a:r>
              <a:rPr lang="fr-FR" sz="3200" dirty="0">
                <a:solidFill>
                  <a:srgbClr val="F89A1E"/>
                </a:solidFill>
                <a:latin typeface="Candara" panose="020E0502030303020204" pitchFamily="34" charset="0"/>
              </a:rPr>
              <a:t>Partenaires</a:t>
            </a:r>
          </a:p>
        </p:txBody>
      </p:sp>
      <p:sp>
        <p:nvSpPr>
          <p:cNvPr id="14342" name="Line 10"/>
          <p:cNvSpPr>
            <a:spLocks noChangeShapeType="1"/>
          </p:cNvSpPr>
          <p:nvPr/>
        </p:nvSpPr>
        <p:spPr bwMode="auto">
          <a:xfrm>
            <a:off x="457200" y="6167438"/>
            <a:ext cx="3598863" cy="0"/>
          </a:xfrm>
          <a:prstGeom prst="line">
            <a:avLst/>
          </a:prstGeom>
          <a:noFill/>
          <a:ln w="9525">
            <a:solidFill>
              <a:srgbClr val="003882"/>
            </a:solidFill>
            <a:round/>
            <a:headEnd/>
            <a:tailEnd/>
          </a:ln>
        </p:spPr>
        <p:txBody>
          <a:bodyPr wrap="none" anchor="ctr">
            <a:prstTxWarp prst="textNoShape">
              <a:avLst/>
            </a:prstTxWarp>
          </a:bodyPr>
          <a:lstStyle/>
          <a:p>
            <a:endParaRPr lang="fr-FR" dirty="0">
              <a:latin typeface="Candara" panose="020E0502030303020204" pitchFamily="34" charset="0"/>
            </a:endParaRPr>
          </a:p>
        </p:txBody>
      </p:sp>
      <p:sp>
        <p:nvSpPr>
          <p:cNvPr id="14343" name="Line 11"/>
          <p:cNvSpPr>
            <a:spLocks noChangeShapeType="1"/>
          </p:cNvSpPr>
          <p:nvPr/>
        </p:nvSpPr>
        <p:spPr bwMode="auto">
          <a:xfrm>
            <a:off x="457200" y="11399838"/>
            <a:ext cx="3598863" cy="0"/>
          </a:xfrm>
          <a:prstGeom prst="line">
            <a:avLst/>
          </a:prstGeom>
          <a:noFill/>
          <a:ln w="9525">
            <a:solidFill>
              <a:srgbClr val="003882"/>
            </a:solidFill>
            <a:round/>
            <a:headEnd/>
            <a:tailEnd/>
          </a:ln>
        </p:spPr>
        <p:txBody>
          <a:bodyPr wrap="none" anchor="ctr">
            <a:prstTxWarp prst="textNoShape">
              <a:avLst/>
            </a:prstTxWarp>
          </a:bodyPr>
          <a:lstStyle/>
          <a:p>
            <a:endParaRPr lang="fr-FR">
              <a:latin typeface="Candara" panose="020E0502030303020204" pitchFamily="34" charset="0"/>
            </a:endParaRPr>
          </a:p>
        </p:txBody>
      </p:sp>
      <p:sp>
        <p:nvSpPr>
          <p:cNvPr id="14344" name="Text Box 14"/>
          <p:cNvSpPr txBox="1">
            <a:spLocks noChangeArrowheads="1"/>
          </p:cNvSpPr>
          <p:nvPr/>
        </p:nvSpPr>
        <p:spPr bwMode="auto">
          <a:xfrm>
            <a:off x="441325" y="13382625"/>
            <a:ext cx="3368675" cy="457200"/>
          </a:xfrm>
          <a:prstGeom prst="rect">
            <a:avLst/>
          </a:prstGeom>
          <a:noFill/>
          <a:ln w="9525">
            <a:noFill/>
            <a:miter lim="800000"/>
            <a:headEnd/>
            <a:tailEnd/>
          </a:ln>
        </p:spPr>
        <p:txBody>
          <a:bodyPr>
            <a:prstTxWarp prst="textNoShape">
              <a:avLst/>
            </a:prstTxWarp>
            <a:spAutoFit/>
          </a:bodyPr>
          <a:lstStyle/>
          <a:p>
            <a:endParaRPr lang="fr-FR">
              <a:latin typeface="Candara" panose="020E0502030303020204" pitchFamily="34" charset="0"/>
            </a:endParaRPr>
          </a:p>
        </p:txBody>
      </p:sp>
      <p:sp>
        <p:nvSpPr>
          <p:cNvPr id="14345" name="Text Box 15"/>
          <p:cNvSpPr txBox="1">
            <a:spLocks noChangeArrowheads="1"/>
          </p:cNvSpPr>
          <p:nvPr/>
        </p:nvSpPr>
        <p:spPr bwMode="auto">
          <a:xfrm>
            <a:off x="457200" y="6396038"/>
            <a:ext cx="3810000" cy="2195345"/>
          </a:xfrm>
          <a:prstGeom prst="rect">
            <a:avLst/>
          </a:prstGeom>
          <a:noFill/>
          <a:ln w="9525">
            <a:noFill/>
            <a:miter lim="800000"/>
            <a:headEnd/>
            <a:tailEnd/>
          </a:ln>
        </p:spPr>
        <p:txBody>
          <a:bodyPr>
            <a:prstTxWarp prst="textNoShape">
              <a:avLst/>
            </a:prstTxWarp>
            <a:spAutoFit/>
          </a:bodyPr>
          <a:lstStyle/>
          <a:p>
            <a:pPr>
              <a:lnSpc>
                <a:spcPct val="110000"/>
              </a:lnSpc>
              <a:spcAft>
                <a:spcPts val="600"/>
              </a:spcAft>
            </a:pPr>
            <a:r>
              <a:rPr lang="fr-FR" sz="2800" dirty="0">
                <a:latin typeface="Candara" panose="020E0502030303020204" pitchFamily="34" charset="0"/>
              </a:rPr>
              <a:t>Julien DENIZE</a:t>
            </a:r>
          </a:p>
          <a:p>
            <a:pPr>
              <a:lnSpc>
                <a:spcPct val="110000"/>
              </a:lnSpc>
              <a:spcAft>
                <a:spcPts val="600"/>
              </a:spcAft>
            </a:pPr>
            <a:r>
              <a:rPr lang="fr-FR" sz="2800" dirty="0">
                <a:latin typeface="Candara" panose="020E0502030303020204" pitchFamily="34" charset="0"/>
              </a:rPr>
              <a:t>Cyprien LAMBERT</a:t>
            </a:r>
          </a:p>
          <a:p>
            <a:pPr>
              <a:lnSpc>
                <a:spcPct val="110000"/>
              </a:lnSpc>
              <a:spcAft>
                <a:spcPts val="600"/>
              </a:spcAft>
            </a:pPr>
            <a:endParaRPr lang="fr-FR" sz="2800" dirty="0">
              <a:latin typeface="Candara" panose="020E0502030303020204" pitchFamily="34" charset="0"/>
            </a:endParaRPr>
          </a:p>
          <a:p>
            <a:pPr>
              <a:lnSpc>
                <a:spcPct val="110000"/>
              </a:lnSpc>
              <a:spcAft>
                <a:spcPts val="600"/>
              </a:spcAft>
            </a:pPr>
            <a:endParaRPr lang="fr-FR" sz="2800" dirty="0">
              <a:latin typeface="Candara" panose="020E0502030303020204" pitchFamily="34" charset="0"/>
            </a:endParaRPr>
          </a:p>
        </p:txBody>
      </p:sp>
      <p:sp>
        <p:nvSpPr>
          <p:cNvPr id="14346" name="Text Box 20"/>
          <p:cNvSpPr txBox="1">
            <a:spLocks noChangeArrowheads="1"/>
          </p:cNvSpPr>
          <p:nvPr/>
        </p:nvSpPr>
        <p:spPr bwMode="auto">
          <a:xfrm>
            <a:off x="4595101" y="4775607"/>
            <a:ext cx="11201400" cy="830997"/>
          </a:xfrm>
          <a:prstGeom prst="rect">
            <a:avLst/>
          </a:prstGeom>
          <a:noFill/>
          <a:ln w="9525">
            <a:noFill/>
            <a:miter lim="800000"/>
            <a:headEnd/>
            <a:tailEnd/>
          </a:ln>
        </p:spPr>
        <p:txBody>
          <a:bodyPr>
            <a:prstTxWarp prst="textNoShape">
              <a:avLst/>
            </a:prstTxWarp>
            <a:spAutoFit/>
          </a:bodyPr>
          <a:lstStyle/>
          <a:p>
            <a:r>
              <a:rPr lang="fr-FR" sz="4800" b="1" dirty="0">
                <a:solidFill>
                  <a:srgbClr val="003882"/>
                </a:solidFill>
                <a:latin typeface="Candara" panose="020E0502030303020204" pitchFamily="34" charset="0"/>
              </a:rPr>
              <a:t>Les défis de l’optimisation de code</a:t>
            </a:r>
          </a:p>
        </p:txBody>
      </p:sp>
      <p:sp>
        <p:nvSpPr>
          <p:cNvPr id="14347" name="Text Box 21"/>
          <p:cNvSpPr txBox="1">
            <a:spLocks noChangeArrowheads="1"/>
          </p:cNvSpPr>
          <p:nvPr/>
        </p:nvSpPr>
        <p:spPr bwMode="auto">
          <a:xfrm>
            <a:off x="4569701" y="5493157"/>
            <a:ext cx="10208244" cy="646331"/>
          </a:xfrm>
          <a:prstGeom prst="rect">
            <a:avLst/>
          </a:prstGeom>
          <a:noFill/>
          <a:ln w="9525">
            <a:noFill/>
            <a:miter lim="800000"/>
            <a:headEnd/>
            <a:tailEnd/>
          </a:ln>
        </p:spPr>
        <p:txBody>
          <a:bodyPr wrap="none">
            <a:prstTxWarp prst="textNoShape">
              <a:avLst/>
            </a:prstTxWarp>
            <a:spAutoFit/>
          </a:bodyPr>
          <a:lstStyle/>
          <a:p>
            <a:r>
              <a:rPr lang="fr-FR" sz="3600" dirty="0">
                <a:solidFill>
                  <a:srgbClr val="F89A1E"/>
                </a:solidFill>
                <a:latin typeface="Candara" panose="020E0502030303020204" pitchFamily="34" charset="0"/>
              </a:rPr>
              <a:t>Gain de temps et de ressources: des enjeux majeurs</a:t>
            </a:r>
          </a:p>
        </p:txBody>
      </p:sp>
      <p:sp>
        <p:nvSpPr>
          <p:cNvPr id="14348" name="Text Box 22"/>
          <p:cNvSpPr txBox="1">
            <a:spLocks noChangeArrowheads="1"/>
          </p:cNvSpPr>
          <p:nvPr/>
        </p:nvSpPr>
        <p:spPr bwMode="auto">
          <a:xfrm>
            <a:off x="4595101" y="6178957"/>
            <a:ext cx="12131675" cy="2850011"/>
          </a:xfrm>
          <a:prstGeom prst="rect">
            <a:avLst/>
          </a:prstGeom>
          <a:noFill/>
          <a:ln w="9525">
            <a:noFill/>
            <a:miter lim="800000"/>
            <a:headEnd/>
            <a:tailEnd/>
          </a:ln>
        </p:spPr>
        <p:txBody>
          <a:bodyPr>
            <a:prstTxWarp prst="textNoShape">
              <a:avLst/>
            </a:prstTxWarp>
            <a:spAutoFit/>
          </a:bodyPr>
          <a:lstStyle/>
          <a:p>
            <a:pPr marL="457200" indent="-457200" algn="just">
              <a:spcBef>
                <a:spcPct val="20000"/>
              </a:spcBef>
              <a:buClr>
                <a:srgbClr val="003882"/>
              </a:buClr>
              <a:buFont typeface="Wingdings" panose="05000000000000000000" pitchFamily="2" charset="2"/>
              <a:buChar char="n"/>
            </a:pPr>
            <a:r>
              <a:rPr lang="fr-FR" sz="2800" dirty="0">
                <a:latin typeface="Candara" panose="020E0502030303020204" pitchFamily="34" charset="0"/>
                <a:sym typeface="Wingdings" charset="2"/>
              </a:rPr>
              <a:t>L’optimisation de code consiste à améliorer l’efficacité d’un programme</a:t>
            </a:r>
          </a:p>
          <a:p>
            <a:pPr marL="457200" indent="-457200" algn="just">
              <a:spcBef>
                <a:spcPct val="20000"/>
              </a:spcBef>
              <a:buClr>
                <a:srgbClr val="003882"/>
              </a:buClr>
              <a:buFont typeface="Wingdings" panose="05000000000000000000" pitchFamily="2" charset="2"/>
              <a:buChar char="n"/>
            </a:pPr>
            <a:r>
              <a:rPr lang="fr-FR" sz="2800" dirty="0">
                <a:latin typeface="Candara" panose="020E0502030303020204" pitchFamily="34" charset="0"/>
                <a:sym typeface="Wingdings" charset="2"/>
              </a:rPr>
              <a:t>Les optimisations d’un programme se situent à plusieurs niveaux: réduction du temps d’exécution, diminution des ressources matérielles et énergiques</a:t>
            </a:r>
          </a:p>
          <a:p>
            <a:pPr marL="457200" indent="-457200" algn="just">
              <a:spcBef>
                <a:spcPct val="20000"/>
              </a:spcBef>
              <a:buClr>
                <a:srgbClr val="003882"/>
              </a:buClr>
              <a:buFont typeface="Wingdings" panose="05000000000000000000" pitchFamily="2" charset="2"/>
              <a:buChar char="n"/>
            </a:pPr>
            <a:r>
              <a:rPr lang="fr-FR" sz="2800" dirty="0">
                <a:latin typeface="Candara" panose="020E0502030303020204" pitchFamily="34" charset="0"/>
                <a:sym typeface="Wingdings" charset="2"/>
              </a:rPr>
              <a:t>De nombreux outils existent, certains dans les compilateurs automatisent les optimisations, d’autres permettent au développeur d’identifier les sources d’inefficacité</a:t>
            </a:r>
            <a:endParaRPr lang="fr-FR" sz="2800" dirty="0">
              <a:latin typeface="Candara" panose="020E0502030303020204" pitchFamily="34" charset="0"/>
            </a:endParaRPr>
          </a:p>
        </p:txBody>
      </p:sp>
      <p:sp>
        <p:nvSpPr>
          <p:cNvPr id="14352" name="Text Box 26"/>
          <p:cNvSpPr txBox="1">
            <a:spLocks noChangeArrowheads="1"/>
          </p:cNvSpPr>
          <p:nvPr/>
        </p:nvSpPr>
        <p:spPr bwMode="auto">
          <a:xfrm>
            <a:off x="11291780" y="9502906"/>
            <a:ext cx="9713554" cy="1569660"/>
          </a:xfrm>
          <a:prstGeom prst="rect">
            <a:avLst/>
          </a:prstGeom>
          <a:noFill/>
          <a:ln w="9525">
            <a:noFill/>
            <a:miter lim="800000"/>
            <a:headEnd/>
            <a:tailEnd/>
          </a:ln>
        </p:spPr>
        <p:txBody>
          <a:bodyPr wrap="square">
            <a:prstTxWarp prst="textNoShape">
              <a:avLst/>
            </a:prstTxWarp>
            <a:spAutoFit/>
          </a:bodyPr>
          <a:lstStyle/>
          <a:p>
            <a:pPr algn="r"/>
            <a:r>
              <a:rPr lang="fr-FR" sz="4800" b="1" dirty="0">
                <a:solidFill>
                  <a:srgbClr val="003882"/>
                </a:solidFill>
                <a:latin typeface="Candara" panose="020E0502030303020204" pitchFamily="34" charset="0"/>
              </a:rPr>
              <a:t>Les Control Flow Graph : un premier outil d’optimisation</a:t>
            </a:r>
          </a:p>
        </p:txBody>
      </p:sp>
      <p:sp>
        <p:nvSpPr>
          <p:cNvPr id="14353" name="Text Box 27"/>
          <p:cNvSpPr txBox="1">
            <a:spLocks noChangeArrowheads="1"/>
          </p:cNvSpPr>
          <p:nvPr/>
        </p:nvSpPr>
        <p:spPr bwMode="auto">
          <a:xfrm>
            <a:off x="13553662" y="11001470"/>
            <a:ext cx="7487068" cy="1200329"/>
          </a:xfrm>
          <a:prstGeom prst="rect">
            <a:avLst/>
          </a:prstGeom>
          <a:noFill/>
          <a:ln w="9525">
            <a:noFill/>
            <a:miter lim="800000"/>
            <a:headEnd/>
            <a:tailEnd/>
          </a:ln>
        </p:spPr>
        <p:txBody>
          <a:bodyPr wrap="square">
            <a:prstTxWarp prst="textNoShape">
              <a:avLst/>
            </a:prstTxWarp>
            <a:spAutoFit/>
          </a:bodyPr>
          <a:lstStyle/>
          <a:p>
            <a:pPr algn="r"/>
            <a:r>
              <a:rPr lang="fr-FR" sz="3600" dirty="0">
                <a:solidFill>
                  <a:srgbClr val="F89A1E"/>
                </a:solidFill>
                <a:latin typeface="Candara" panose="020E0502030303020204" pitchFamily="34" charset="0"/>
              </a:rPr>
              <a:t>Modéliser l’exécution d’un programme en graphe</a:t>
            </a:r>
          </a:p>
        </p:txBody>
      </p:sp>
      <p:sp>
        <p:nvSpPr>
          <p:cNvPr id="14354" name="Text Box 28"/>
          <p:cNvSpPr txBox="1">
            <a:spLocks noChangeArrowheads="1"/>
          </p:cNvSpPr>
          <p:nvPr/>
        </p:nvSpPr>
        <p:spPr bwMode="auto">
          <a:xfrm>
            <a:off x="12819555" y="12450620"/>
            <a:ext cx="8221176" cy="6038576"/>
          </a:xfrm>
          <a:prstGeom prst="rect">
            <a:avLst/>
          </a:prstGeom>
          <a:noFill/>
          <a:ln w="9525">
            <a:noFill/>
            <a:miter lim="800000"/>
            <a:headEnd/>
            <a:tailEnd/>
          </a:ln>
        </p:spPr>
        <p:txBody>
          <a:bodyPr wrap="square">
            <a:prstTxWarp prst="textNoShape">
              <a:avLst/>
            </a:prstTxWarp>
            <a:spAutoFit/>
          </a:bodyPr>
          <a:lstStyle/>
          <a:p>
            <a:pPr marL="457200" indent="-457200" algn="just">
              <a:spcBef>
                <a:spcPct val="20000"/>
              </a:spcBef>
              <a:buClr>
                <a:srgbClr val="003882"/>
              </a:buClr>
              <a:buFont typeface="Wingdings" panose="05000000000000000000" pitchFamily="2" charset="2"/>
              <a:buChar char="n"/>
            </a:pPr>
            <a:r>
              <a:rPr lang="fr-FR" sz="2800" dirty="0">
                <a:latin typeface="Candara" panose="020E0502030303020204" pitchFamily="34" charset="0"/>
                <a:sym typeface="Wingdings" charset="2"/>
              </a:rPr>
              <a:t>Un CFG est la représentation en graphe de tous les chemins d’exécution possible pour un programme</a:t>
            </a:r>
          </a:p>
          <a:p>
            <a:pPr marL="457200" indent="-457200" algn="just">
              <a:spcBef>
                <a:spcPct val="20000"/>
              </a:spcBef>
              <a:buClr>
                <a:srgbClr val="003882"/>
              </a:buClr>
              <a:buFont typeface="Wingdings" panose="05000000000000000000" pitchFamily="2" charset="2"/>
              <a:buChar char="n"/>
            </a:pPr>
            <a:r>
              <a:rPr lang="fr-FR" sz="2800" dirty="0">
                <a:latin typeface="Candara" panose="020E0502030303020204" pitchFamily="34" charset="0"/>
                <a:sym typeface="Wingdings" charset="2"/>
              </a:rPr>
              <a:t>De base, chacune des fonctions est modélisée dans un graphe disjoint des autres et nous avons implémenté un script permettant de les relier afin d’avoir une représentation plus claire du code et de détecter les fonctions non utilisées</a:t>
            </a:r>
          </a:p>
          <a:p>
            <a:pPr marL="457200" indent="-457200" algn="just">
              <a:spcBef>
                <a:spcPct val="20000"/>
              </a:spcBef>
              <a:buClr>
                <a:srgbClr val="003882"/>
              </a:buClr>
              <a:buFont typeface="Wingdings" panose="05000000000000000000" pitchFamily="2" charset="2"/>
              <a:buChar char="n"/>
            </a:pPr>
            <a:r>
              <a:rPr lang="fr-FR" sz="2800" dirty="0">
                <a:latin typeface="Candara" panose="020E0502030303020204" pitchFamily="34" charset="0"/>
                <a:sym typeface="Wingdings" charset="2"/>
              </a:rPr>
              <a:t>Nous avons également développé un script d’analyse permettant d’obtenir des informations sur le graphe: cycle, longueur des chemins, composantes connexes, …</a:t>
            </a:r>
          </a:p>
          <a:p>
            <a:pPr marL="457200" indent="-457200" algn="just">
              <a:spcBef>
                <a:spcPct val="20000"/>
              </a:spcBef>
              <a:buClr>
                <a:srgbClr val="003882"/>
              </a:buClr>
              <a:buFont typeface="Wingdings" panose="05000000000000000000" pitchFamily="2" charset="2"/>
              <a:buChar char="n"/>
            </a:pPr>
            <a:endParaRPr lang="fr-FR" sz="2800" dirty="0">
              <a:latin typeface="Candara" panose="020E0502030303020204" pitchFamily="34" charset="0"/>
              <a:sym typeface="Wingdings" charset="2"/>
            </a:endParaRPr>
          </a:p>
          <a:p>
            <a:pPr marL="457200" indent="-457200" algn="just">
              <a:spcBef>
                <a:spcPct val="20000"/>
              </a:spcBef>
              <a:buClr>
                <a:srgbClr val="003882"/>
              </a:buClr>
              <a:buFont typeface="Wingdings" panose="05000000000000000000" pitchFamily="2" charset="2"/>
              <a:buChar char="n"/>
            </a:pPr>
            <a:endParaRPr lang="fr-FR" sz="2800" dirty="0">
              <a:latin typeface="Candara" panose="020E0502030303020204" pitchFamily="34" charset="0"/>
            </a:endParaRPr>
          </a:p>
        </p:txBody>
      </p:sp>
      <p:sp>
        <p:nvSpPr>
          <p:cNvPr id="14355" name="Text Box 29"/>
          <p:cNvSpPr txBox="1">
            <a:spLocks noChangeArrowheads="1"/>
          </p:cNvSpPr>
          <p:nvPr/>
        </p:nvSpPr>
        <p:spPr bwMode="auto">
          <a:xfrm>
            <a:off x="1653953" y="18815858"/>
            <a:ext cx="12745416" cy="830997"/>
          </a:xfrm>
          <a:prstGeom prst="rect">
            <a:avLst/>
          </a:prstGeom>
          <a:noFill/>
          <a:ln w="9525">
            <a:noFill/>
            <a:miter lim="800000"/>
            <a:headEnd/>
            <a:tailEnd/>
          </a:ln>
        </p:spPr>
        <p:txBody>
          <a:bodyPr wrap="square">
            <a:prstTxWarp prst="textNoShape">
              <a:avLst/>
            </a:prstTxWarp>
            <a:spAutoFit/>
          </a:bodyPr>
          <a:lstStyle/>
          <a:p>
            <a:r>
              <a:rPr lang="fr-FR" sz="4800" b="1" dirty="0">
                <a:solidFill>
                  <a:srgbClr val="003882"/>
                </a:solidFill>
                <a:latin typeface="Candara" panose="020E0502030303020204" pitchFamily="34" charset="0"/>
              </a:rPr>
              <a:t>Dead code </a:t>
            </a:r>
            <a:r>
              <a:rPr lang="fr-FR" sz="4800" b="1" dirty="0" err="1">
                <a:solidFill>
                  <a:srgbClr val="003882"/>
                </a:solidFill>
                <a:latin typeface="Candara" panose="020E0502030303020204" pitchFamily="34" charset="0"/>
              </a:rPr>
              <a:t>detection</a:t>
            </a:r>
            <a:r>
              <a:rPr lang="fr-FR" sz="4800" b="1" dirty="0">
                <a:solidFill>
                  <a:srgbClr val="003882"/>
                </a:solidFill>
                <a:latin typeface="Candara" panose="020E0502030303020204" pitchFamily="34" charset="0"/>
              </a:rPr>
              <a:t> : supprimer le code inutile</a:t>
            </a:r>
          </a:p>
        </p:txBody>
      </p:sp>
      <p:sp>
        <p:nvSpPr>
          <p:cNvPr id="14356" name="Text Box 30"/>
          <p:cNvSpPr txBox="1">
            <a:spLocks noChangeArrowheads="1"/>
          </p:cNvSpPr>
          <p:nvPr/>
        </p:nvSpPr>
        <p:spPr bwMode="auto">
          <a:xfrm>
            <a:off x="1653953" y="19617514"/>
            <a:ext cx="10639451" cy="646331"/>
          </a:xfrm>
          <a:prstGeom prst="rect">
            <a:avLst/>
          </a:prstGeom>
          <a:noFill/>
          <a:ln w="9525">
            <a:noFill/>
            <a:miter lim="800000"/>
            <a:headEnd/>
            <a:tailEnd/>
          </a:ln>
        </p:spPr>
        <p:txBody>
          <a:bodyPr wrap="none">
            <a:prstTxWarp prst="textNoShape">
              <a:avLst/>
            </a:prstTxWarp>
            <a:spAutoFit/>
          </a:bodyPr>
          <a:lstStyle/>
          <a:p>
            <a:r>
              <a:rPr lang="fr-FR" sz="3600" dirty="0">
                <a:solidFill>
                  <a:srgbClr val="F89A1E"/>
                </a:solidFill>
                <a:latin typeface="Candara" panose="020E0502030303020204" pitchFamily="34" charset="0"/>
              </a:rPr>
              <a:t>Notre idée: supprimer les conditions non exécutables </a:t>
            </a:r>
          </a:p>
        </p:txBody>
      </p:sp>
      <p:sp>
        <p:nvSpPr>
          <p:cNvPr id="14357" name="Text Box 31"/>
          <p:cNvSpPr txBox="1">
            <a:spLocks noChangeArrowheads="1"/>
          </p:cNvSpPr>
          <p:nvPr/>
        </p:nvSpPr>
        <p:spPr bwMode="auto">
          <a:xfrm>
            <a:off x="1654412" y="20500754"/>
            <a:ext cx="11709400" cy="6038576"/>
          </a:xfrm>
          <a:prstGeom prst="rect">
            <a:avLst/>
          </a:prstGeom>
          <a:noFill/>
          <a:ln w="9525">
            <a:noFill/>
            <a:miter lim="800000"/>
            <a:headEnd/>
            <a:tailEnd/>
          </a:ln>
        </p:spPr>
        <p:txBody>
          <a:bodyPr>
            <a:prstTxWarp prst="textNoShape">
              <a:avLst/>
            </a:prstTxWarp>
            <a:spAutoFit/>
          </a:bodyPr>
          <a:lstStyle/>
          <a:p>
            <a:pPr marL="457200" indent="-457200">
              <a:spcBef>
                <a:spcPct val="20000"/>
              </a:spcBef>
              <a:buClr>
                <a:srgbClr val="003882"/>
              </a:buClr>
              <a:buFont typeface="Wingdings" panose="05000000000000000000" pitchFamily="2" charset="2"/>
              <a:buChar char="n"/>
            </a:pPr>
            <a:r>
              <a:rPr lang="fr-FR" sz="2800" dirty="0">
                <a:latin typeface="Candara" panose="020E0502030303020204" pitchFamily="34" charset="0"/>
                <a:sym typeface="Wingdings" charset="2"/>
              </a:rPr>
              <a:t>La détection de code mort consiste à trouver les instructions qui ne sont jamais exécutées par un programme</a:t>
            </a:r>
          </a:p>
          <a:p>
            <a:pPr marL="457200" indent="-457200">
              <a:spcBef>
                <a:spcPct val="20000"/>
              </a:spcBef>
              <a:buClr>
                <a:srgbClr val="003882"/>
              </a:buClr>
              <a:buFont typeface="Wingdings" panose="05000000000000000000" pitchFamily="2" charset="2"/>
              <a:buChar char="n"/>
            </a:pPr>
            <a:r>
              <a:rPr lang="fr-FR" sz="2800" dirty="0">
                <a:latin typeface="Candara" panose="020E0502030303020204" pitchFamily="34" charset="0"/>
                <a:sym typeface="Wingdings" charset="2"/>
              </a:rPr>
              <a:t>Des outils d’analyse statiques existent pour repérer le code mort lors de cas simple tel que les instructions sous le return de fonctions</a:t>
            </a:r>
          </a:p>
          <a:p>
            <a:pPr marL="457200" indent="-457200">
              <a:spcBef>
                <a:spcPct val="20000"/>
              </a:spcBef>
              <a:buClr>
                <a:srgbClr val="003882"/>
              </a:buClr>
              <a:buFont typeface="Wingdings" panose="05000000000000000000" pitchFamily="2" charset="2"/>
              <a:buChar char="n"/>
            </a:pPr>
            <a:r>
              <a:rPr lang="fr-FR" sz="2800" dirty="0">
                <a:latin typeface="Candara" panose="020E0502030303020204" pitchFamily="34" charset="0"/>
                <a:sym typeface="Wingdings" charset="2"/>
              </a:rPr>
              <a:t>Nous nous sommes penchés sur le problème de détecter le code mort dû à des conditions toujours ou jamais exécutées</a:t>
            </a:r>
          </a:p>
          <a:p>
            <a:pPr marL="457200" indent="-457200">
              <a:spcBef>
                <a:spcPct val="20000"/>
              </a:spcBef>
              <a:buClr>
                <a:srgbClr val="003882"/>
              </a:buClr>
              <a:buFont typeface="Wingdings" panose="05000000000000000000" pitchFamily="2" charset="2"/>
              <a:buChar char="n"/>
            </a:pPr>
            <a:r>
              <a:rPr lang="fr-FR" sz="2800" dirty="0">
                <a:latin typeface="Candara" panose="020E0502030303020204" pitchFamily="34" charset="0"/>
                <a:sym typeface="Wingdings" charset="2"/>
              </a:rPr>
              <a:t>Notre idée s’implémente de la façon suivante: parcours du graphe (AST) représentant le programme en évaluant pour chaque condition si l’exécution du programme lui permet d’être calculée vraie ou fausse de manière non déterministe</a:t>
            </a:r>
          </a:p>
          <a:p>
            <a:pPr marL="457200" indent="-457200">
              <a:spcBef>
                <a:spcPct val="20000"/>
              </a:spcBef>
              <a:buClr>
                <a:srgbClr val="003882"/>
              </a:buClr>
              <a:buFont typeface="Wingdings" panose="05000000000000000000" pitchFamily="2" charset="2"/>
              <a:buChar char="n"/>
            </a:pPr>
            <a:r>
              <a:rPr lang="fr-FR" sz="2800" dirty="0">
                <a:latin typeface="Candara" panose="020E0502030303020204" pitchFamily="34" charset="0"/>
                <a:sym typeface="Wingdings" charset="2"/>
              </a:rPr>
              <a:t>Cela permet de supprimer des portions de code importante, mais aussi de diminuer le temps d’exécution du programme car moins de conditions sont évaluées</a:t>
            </a:r>
          </a:p>
        </p:txBody>
      </p:sp>
      <p:sp>
        <p:nvSpPr>
          <p:cNvPr id="31" name="Text Box 4"/>
          <p:cNvSpPr txBox="1">
            <a:spLocks noChangeArrowheads="1"/>
          </p:cNvSpPr>
          <p:nvPr/>
        </p:nvSpPr>
        <p:spPr bwMode="auto">
          <a:xfrm>
            <a:off x="6760369" y="27748340"/>
            <a:ext cx="6479400" cy="830997"/>
          </a:xfrm>
          <a:prstGeom prst="rect">
            <a:avLst/>
          </a:prstGeom>
          <a:noFill/>
          <a:ln w="9525">
            <a:noFill/>
            <a:miter lim="800000"/>
            <a:headEnd/>
            <a:tailEnd/>
          </a:ln>
        </p:spPr>
        <p:txBody>
          <a:bodyPr wrap="square" anchor="ctr">
            <a:prstTxWarp prst="textNoShape">
              <a:avLst/>
            </a:prstTxWarp>
            <a:spAutoFit/>
          </a:bodyPr>
          <a:lstStyle/>
          <a:p>
            <a:r>
              <a:rPr lang="fr-FR" dirty="0">
                <a:solidFill>
                  <a:srgbClr val="FFFFFF"/>
                </a:solidFill>
                <a:latin typeface="Candara" panose="020E0502030303020204" pitchFamily="34" charset="0"/>
              </a:rPr>
              <a:t>cyprien.lambert@﻿telecom-sudparis.eu</a:t>
            </a:r>
          </a:p>
          <a:p>
            <a:r>
              <a:rPr lang="fr-FR" dirty="0">
                <a:solidFill>
                  <a:srgbClr val="FFFFFF"/>
                </a:solidFill>
                <a:latin typeface="Candara" panose="020E0502030303020204" pitchFamily="34" charset="0"/>
              </a:rPr>
              <a:t>julien.denize@telecom-sudparis.eu</a:t>
            </a:r>
          </a:p>
        </p:txBody>
      </p:sp>
      <p:sp>
        <p:nvSpPr>
          <p:cNvPr id="32" name="Text Box 4"/>
          <p:cNvSpPr txBox="1">
            <a:spLocks noChangeArrowheads="1"/>
          </p:cNvSpPr>
          <p:nvPr/>
        </p:nvSpPr>
        <p:spPr bwMode="auto">
          <a:xfrm>
            <a:off x="16127561" y="27867296"/>
            <a:ext cx="4743450" cy="457200"/>
          </a:xfrm>
          <a:prstGeom prst="rect">
            <a:avLst/>
          </a:prstGeom>
          <a:noFill/>
          <a:ln w="9525">
            <a:noFill/>
            <a:miter lim="800000"/>
            <a:headEnd/>
            <a:tailEnd/>
          </a:ln>
        </p:spPr>
        <p:txBody>
          <a:bodyPr anchor="ctr">
            <a:prstTxWarp prst="textNoShape">
              <a:avLst/>
            </a:prstTxWarp>
            <a:spAutoFit/>
          </a:bodyPr>
          <a:lstStyle/>
          <a:p>
            <a:r>
              <a:rPr lang="fr-FR" dirty="0">
                <a:solidFill>
                  <a:srgbClr val="FFFFFF"/>
                </a:solidFill>
                <a:latin typeface="Candara" panose="020E0502030303020204" pitchFamily="34" charset="0"/>
                <a:ea typeface="Lucida Grande" charset="0"/>
                <a:cs typeface="Lucida Grande" charset="0"/>
              </a:rPr>
              <a:t>﻿www.cassiopee.wp.tem-tsp.eu</a:t>
            </a:r>
            <a:endParaRPr lang="fr-FR" dirty="0">
              <a:solidFill>
                <a:srgbClr val="FFFFFF"/>
              </a:solidFill>
              <a:latin typeface="Candara" panose="020E0502030303020204" pitchFamily="34" charset="0"/>
            </a:endParaRPr>
          </a:p>
        </p:txBody>
      </p:sp>
      <p:sp>
        <p:nvSpPr>
          <p:cNvPr id="43" name="Text Box 15"/>
          <p:cNvSpPr txBox="1">
            <a:spLocks noChangeArrowheads="1"/>
          </p:cNvSpPr>
          <p:nvPr/>
        </p:nvSpPr>
        <p:spPr bwMode="auto">
          <a:xfrm>
            <a:off x="16219301" y="578893"/>
            <a:ext cx="4559969" cy="5851602"/>
          </a:xfrm>
          <a:prstGeom prst="rect">
            <a:avLst/>
          </a:prstGeom>
          <a:noFill/>
          <a:ln w="9525">
            <a:noFill/>
            <a:miter lim="800000"/>
            <a:headEnd/>
            <a:tailEnd/>
          </a:ln>
        </p:spPr>
        <p:txBody>
          <a:bodyPr wrap="square">
            <a:prstTxWarp prst="textNoShape">
              <a:avLst/>
            </a:prstTxWarp>
            <a:spAutoFit/>
          </a:bodyPr>
          <a:lstStyle/>
          <a:p>
            <a:pPr algn="ctr">
              <a:lnSpc>
                <a:spcPct val="110000"/>
              </a:lnSpc>
              <a:spcAft>
                <a:spcPts val="600"/>
              </a:spcAft>
            </a:pPr>
            <a:r>
              <a:rPr lang="fr-FR" sz="6600" b="1" dirty="0">
                <a:solidFill>
                  <a:srgbClr val="F89A1E"/>
                </a:solidFill>
                <a:latin typeface="Candara" panose="020E0502030303020204" pitchFamily="34" charset="0"/>
              </a:rPr>
              <a:t>93</a:t>
            </a:r>
          </a:p>
          <a:p>
            <a:pPr algn="ctr">
              <a:lnSpc>
                <a:spcPct val="110000"/>
              </a:lnSpc>
              <a:spcAft>
                <a:spcPts val="600"/>
              </a:spcAft>
            </a:pPr>
            <a:r>
              <a:rPr lang="fr-FR" sz="5400" b="1" dirty="0">
                <a:solidFill>
                  <a:srgbClr val="F89A1E"/>
                </a:solidFill>
                <a:latin typeface="Candara" panose="020E0502030303020204" pitchFamily="34" charset="0"/>
              </a:rPr>
              <a:t>Recherche</a:t>
            </a:r>
          </a:p>
          <a:p>
            <a:pPr algn="ctr">
              <a:lnSpc>
                <a:spcPct val="110000"/>
              </a:lnSpc>
              <a:spcAft>
                <a:spcPts val="600"/>
              </a:spcAft>
            </a:pPr>
            <a:endParaRPr lang="fr-FR" sz="5000" dirty="0">
              <a:solidFill>
                <a:srgbClr val="F89A1E"/>
              </a:solidFill>
              <a:latin typeface="Candara" panose="020E0502030303020204" pitchFamily="34" charset="0"/>
            </a:endParaRPr>
          </a:p>
          <a:p>
            <a:pPr algn="ctr">
              <a:lnSpc>
                <a:spcPct val="110000"/>
              </a:lnSpc>
              <a:spcAft>
                <a:spcPts val="600"/>
              </a:spcAft>
            </a:pPr>
            <a:endParaRPr lang="fr-FR" sz="5000" dirty="0">
              <a:solidFill>
                <a:srgbClr val="F89A1E"/>
              </a:solidFill>
              <a:latin typeface="Candara" panose="020E0502030303020204" pitchFamily="34" charset="0"/>
            </a:endParaRPr>
          </a:p>
          <a:p>
            <a:pPr algn="ctr">
              <a:lnSpc>
                <a:spcPct val="110000"/>
              </a:lnSpc>
              <a:spcAft>
                <a:spcPts val="600"/>
              </a:spcAft>
            </a:pPr>
            <a:endParaRPr lang="fr-FR" sz="5000" dirty="0">
              <a:solidFill>
                <a:srgbClr val="F89A1E"/>
              </a:solidFill>
              <a:latin typeface="Candara" panose="020E0502030303020204" pitchFamily="34" charset="0"/>
            </a:endParaRPr>
          </a:p>
          <a:p>
            <a:pPr algn="ctr">
              <a:lnSpc>
                <a:spcPct val="110000"/>
              </a:lnSpc>
              <a:spcAft>
                <a:spcPts val="600"/>
              </a:spcAft>
            </a:pPr>
            <a:endParaRPr lang="fr-FR" sz="5000" dirty="0">
              <a:solidFill>
                <a:srgbClr val="F89A1E"/>
              </a:solidFill>
              <a:latin typeface="Candara" panose="020E0502030303020204" pitchFamily="34" charset="0"/>
            </a:endParaRPr>
          </a:p>
        </p:txBody>
      </p:sp>
      <p:sp>
        <p:nvSpPr>
          <p:cNvPr id="33" name="Text Box 7">
            <a:extLst>
              <a:ext uri="{FF2B5EF4-FFF2-40B4-BE49-F238E27FC236}">
                <a16:creationId xmlns:a16="http://schemas.microsoft.com/office/drawing/2014/main" id="{005E1D9C-62B3-4920-B8C0-86CD05E4FC5A}"/>
              </a:ext>
            </a:extLst>
          </p:cNvPr>
          <p:cNvSpPr txBox="1">
            <a:spLocks noChangeArrowheads="1"/>
          </p:cNvSpPr>
          <p:nvPr/>
        </p:nvSpPr>
        <p:spPr bwMode="auto">
          <a:xfrm>
            <a:off x="457200" y="7850997"/>
            <a:ext cx="1952779" cy="584775"/>
          </a:xfrm>
          <a:prstGeom prst="rect">
            <a:avLst/>
          </a:prstGeom>
          <a:noFill/>
          <a:ln w="9525">
            <a:noFill/>
            <a:miter lim="800000"/>
            <a:headEnd/>
            <a:tailEnd/>
          </a:ln>
        </p:spPr>
        <p:txBody>
          <a:bodyPr wrap="none">
            <a:prstTxWarp prst="textNoShape">
              <a:avLst/>
            </a:prstTxWarp>
            <a:spAutoFit/>
          </a:bodyPr>
          <a:lstStyle/>
          <a:p>
            <a:r>
              <a:rPr lang="fr-FR" sz="3200" dirty="0">
                <a:solidFill>
                  <a:srgbClr val="F89A1E"/>
                </a:solidFill>
                <a:latin typeface="Candara" panose="020E0502030303020204" pitchFamily="34" charset="0"/>
              </a:rPr>
              <a:t>Encadrant</a:t>
            </a:r>
          </a:p>
        </p:txBody>
      </p:sp>
      <p:sp>
        <p:nvSpPr>
          <p:cNvPr id="37" name="Line 10">
            <a:extLst>
              <a:ext uri="{FF2B5EF4-FFF2-40B4-BE49-F238E27FC236}">
                <a16:creationId xmlns:a16="http://schemas.microsoft.com/office/drawing/2014/main" id="{4731031E-2D24-4D19-B3C7-E8E4C25C16EE}"/>
              </a:ext>
            </a:extLst>
          </p:cNvPr>
          <p:cNvSpPr>
            <a:spLocks noChangeShapeType="1"/>
          </p:cNvSpPr>
          <p:nvPr/>
        </p:nvSpPr>
        <p:spPr bwMode="auto">
          <a:xfrm>
            <a:off x="457200" y="8379635"/>
            <a:ext cx="3598863" cy="0"/>
          </a:xfrm>
          <a:prstGeom prst="line">
            <a:avLst/>
          </a:prstGeom>
          <a:noFill/>
          <a:ln w="9525">
            <a:solidFill>
              <a:srgbClr val="003882"/>
            </a:solidFill>
            <a:round/>
            <a:headEnd/>
            <a:tailEnd/>
          </a:ln>
        </p:spPr>
        <p:txBody>
          <a:bodyPr wrap="none" anchor="ctr">
            <a:prstTxWarp prst="textNoShape">
              <a:avLst/>
            </a:prstTxWarp>
          </a:bodyPr>
          <a:lstStyle/>
          <a:p>
            <a:endParaRPr lang="fr-FR" dirty="0">
              <a:latin typeface="Candara" panose="020E0502030303020204" pitchFamily="34" charset="0"/>
            </a:endParaRPr>
          </a:p>
        </p:txBody>
      </p:sp>
      <p:sp>
        <p:nvSpPr>
          <p:cNvPr id="38" name="Text Box 15">
            <a:extLst>
              <a:ext uri="{FF2B5EF4-FFF2-40B4-BE49-F238E27FC236}">
                <a16:creationId xmlns:a16="http://schemas.microsoft.com/office/drawing/2014/main" id="{BC1A8B25-53BF-4989-AFC5-AE7EA4BDE890}"/>
              </a:ext>
            </a:extLst>
          </p:cNvPr>
          <p:cNvSpPr txBox="1">
            <a:spLocks noChangeArrowheads="1"/>
          </p:cNvSpPr>
          <p:nvPr/>
        </p:nvSpPr>
        <p:spPr bwMode="auto">
          <a:xfrm>
            <a:off x="457200" y="8608235"/>
            <a:ext cx="3810000" cy="2118400"/>
          </a:xfrm>
          <a:prstGeom prst="rect">
            <a:avLst/>
          </a:prstGeom>
          <a:noFill/>
          <a:ln w="9525">
            <a:noFill/>
            <a:miter lim="800000"/>
            <a:headEnd/>
            <a:tailEnd/>
          </a:ln>
        </p:spPr>
        <p:txBody>
          <a:bodyPr>
            <a:prstTxWarp prst="textNoShape">
              <a:avLst/>
            </a:prstTxWarp>
            <a:spAutoFit/>
          </a:bodyPr>
          <a:lstStyle/>
          <a:p>
            <a:pPr>
              <a:lnSpc>
                <a:spcPct val="110000"/>
              </a:lnSpc>
              <a:spcAft>
                <a:spcPts val="600"/>
              </a:spcAft>
            </a:pPr>
            <a:r>
              <a:rPr lang="fr-FR" sz="2800" dirty="0">
                <a:latin typeface="Candara" panose="020E0502030303020204" pitchFamily="34" charset="0"/>
              </a:rPr>
              <a:t>Jorge-</a:t>
            </a:r>
            <a:r>
              <a:rPr lang="fr-FR" sz="2800" dirty="0" err="1">
                <a:latin typeface="Candara" panose="020E0502030303020204" pitchFamily="34" charset="0"/>
              </a:rPr>
              <a:t>Eleazar</a:t>
            </a:r>
            <a:r>
              <a:rPr lang="fr-FR" sz="2800" dirty="0">
                <a:latin typeface="Candara" panose="020E0502030303020204" pitchFamily="34" charset="0"/>
              </a:rPr>
              <a:t> LOPEZ-CORONADO</a:t>
            </a:r>
          </a:p>
          <a:p>
            <a:pPr>
              <a:lnSpc>
                <a:spcPct val="110000"/>
              </a:lnSpc>
              <a:spcAft>
                <a:spcPts val="600"/>
              </a:spcAft>
            </a:pPr>
            <a:endParaRPr lang="fr-FR" sz="2800" dirty="0">
              <a:latin typeface="Candara" panose="020E0502030303020204" pitchFamily="34" charset="0"/>
            </a:endParaRPr>
          </a:p>
          <a:p>
            <a:pPr>
              <a:lnSpc>
                <a:spcPct val="110000"/>
              </a:lnSpc>
              <a:spcAft>
                <a:spcPts val="600"/>
              </a:spcAft>
            </a:pPr>
            <a:endParaRPr lang="fr-FR" sz="2800" dirty="0">
              <a:latin typeface="Candara" panose="020E0502030303020204" pitchFamily="34" charset="0"/>
            </a:endParaRPr>
          </a:p>
        </p:txBody>
      </p:sp>
      <p:pic>
        <p:nvPicPr>
          <p:cNvPr id="3" name="Image 2">
            <a:extLst>
              <a:ext uri="{FF2B5EF4-FFF2-40B4-BE49-F238E27FC236}">
                <a16:creationId xmlns:a16="http://schemas.microsoft.com/office/drawing/2014/main" id="{BAAD8FC4-7995-4CE9-8ACC-35051A217F23}"/>
              </a:ext>
            </a:extLst>
          </p:cNvPr>
          <p:cNvPicPr>
            <a:picLocks noChangeAspect="1"/>
          </p:cNvPicPr>
          <p:nvPr/>
        </p:nvPicPr>
        <p:blipFill>
          <a:blip r:embed="rId4"/>
          <a:stretch>
            <a:fillRect/>
          </a:stretch>
        </p:blipFill>
        <p:spPr>
          <a:xfrm>
            <a:off x="657005" y="11680000"/>
            <a:ext cx="2937314" cy="2934525"/>
          </a:xfrm>
          <a:prstGeom prst="rect">
            <a:avLst/>
          </a:prstGeom>
        </p:spPr>
      </p:pic>
      <p:pic>
        <p:nvPicPr>
          <p:cNvPr id="4" name="Image 3">
            <a:extLst>
              <a:ext uri="{FF2B5EF4-FFF2-40B4-BE49-F238E27FC236}">
                <a16:creationId xmlns:a16="http://schemas.microsoft.com/office/drawing/2014/main" id="{C09C63FF-7FC1-491E-A5BE-97CD9C92C423}"/>
              </a:ext>
            </a:extLst>
          </p:cNvPr>
          <p:cNvPicPr>
            <a:picLocks noChangeAspect="1"/>
          </p:cNvPicPr>
          <p:nvPr/>
        </p:nvPicPr>
        <p:blipFill>
          <a:blip r:embed="rId5"/>
          <a:stretch>
            <a:fillRect/>
          </a:stretch>
        </p:blipFill>
        <p:spPr>
          <a:xfrm>
            <a:off x="657005" y="14894686"/>
            <a:ext cx="2937314" cy="2937314"/>
          </a:xfrm>
          <a:prstGeom prst="rect">
            <a:avLst/>
          </a:prstGeom>
        </p:spPr>
      </p:pic>
      <p:pic>
        <p:nvPicPr>
          <p:cNvPr id="6" name="Image 5">
            <a:extLst>
              <a:ext uri="{FF2B5EF4-FFF2-40B4-BE49-F238E27FC236}">
                <a16:creationId xmlns:a16="http://schemas.microsoft.com/office/drawing/2014/main" id="{952969B9-E3ED-4E15-A010-2E721DFFF04B}"/>
              </a:ext>
            </a:extLst>
          </p:cNvPr>
          <p:cNvPicPr>
            <a:picLocks noChangeAspect="1"/>
          </p:cNvPicPr>
          <p:nvPr/>
        </p:nvPicPr>
        <p:blipFill>
          <a:blip r:embed="rId6"/>
          <a:srcRect/>
          <a:stretch/>
        </p:blipFill>
        <p:spPr>
          <a:xfrm>
            <a:off x="17045671" y="5149868"/>
            <a:ext cx="3953489" cy="3128506"/>
          </a:xfrm>
          <a:prstGeom prst="rect">
            <a:avLst/>
          </a:prstGeom>
        </p:spPr>
      </p:pic>
      <p:sp>
        <p:nvSpPr>
          <p:cNvPr id="44" name="Text Box 27">
            <a:extLst>
              <a:ext uri="{FF2B5EF4-FFF2-40B4-BE49-F238E27FC236}">
                <a16:creationId xmlns:a16="http://schemas.microsoft.com/office/drawing/2014/main" id="{2C8B687B-2C90-48D1-A6E3-2790AD6DA577}"/>
              </a:ext>
            </a:extLst>
          </p:cNvPr>
          <p:cNvSpPr txBox="1">
            <a:spLocks noChangeArrowheads="1"/>
          </p:cNvSpPr>
          <p:nvPr/>
        </p:nvSpPr>
        <p:spPr bwMode="auto">
          <a:xfrm>
            <a:off x="6403139" y="17168151"/>
            <a:ext cx="1840568" cy="477054"/>
          </a:xfrm>
          <a:prstGeom prst="rect">
            <a:avLst/>
          </a:prstGeom>
          <a:noFill/>
          <a:ln w="9525">
            <a:noFill/>
            <a:miter lim="800000"/>
            <a:headEnd/>
            <a:tailEnd/>
          </a:ln>
        </p:spPr>
        <p:txBody>
          <a:bodyPr wrap="square">
            <a:prstTxWarp prst="textNoShape">
              <a:avLst/>
            </a:prstTxWarp>
            <a:spAutoFit/>
          </a:bodyPr>
          <a:lstStyle/>
          <a:p>
            <a:pPr algn="ctr"/>
            <a:r>
              <a:rPr lang="fr-FR" sz="2500" dirty="0">
                <a:solidFill>
                  <a:srgbClr val="F89A1E"/>
                </a:solidFill>
                <a:latin typeface="Candara" panose="020E0502030303020204" pitchFamily="34" charset="0"/>
              </a:rPr>
              <a:t>Avant</a:t>
            </a:r>
          </a:p>
        </p:txBody>
      </p:sp>
      <p:sp>
        <p:nvSpPr>
          <p:cNvPr id="45" name="Text Box 27">
            <a:extLst>
              <a:ext uri="{FF2B5EF4-FFF2-40B4-BE49-F238E27FC236}">
                <a16:creationId xmlns:a16="http://schemas.microsoft.com/office/drawing/2014/main" id="{AC88B80C-7769-45B3-AFA2-34E34977A4C7}"/>
              </a:ext>
            </a:extLst>
          </p:cNvPr>
          <p:cNvSpPr txBox="1">
            <a:spLocks noChangeArrowheads="1"/>
          </p:cNvSpPr>
          <p:nvPr/>
        </p:nvSpPr>
        <p:spPr bwMode="auto">
          <a:xfrm>
            <a:off x="10364895" y="17168151"/>
            <a:ext cx="1840568" cy="477054"/>
          </a:xfrm>
          <a:prstGeom prst="rect">
            <a:avLst/>
          </a:prstGeom>
          <a:noFill/>
          <a:ln w="9525">
            <a:noFill/>
            <a:miter lim="800000"/>
            <a:headEnd/>
            <a:tailEnd/>
          </a:ln>
        </p:spPr>
        <p:txBody>
          <a:bodyPr wrap="square">
            <a:prstTxWarp prst="textNoShape">
              <a:avLst/>
            </a:prstTxWarp>
            <a:spAutoFit/>
          </a:bodyPr>
          <a:lstStyle/>
          <a:p>
            <a:pPr algn="ctr"/>
            <a:r>
              <a:rPr lang="fr-FR" sz="2500" dirty="0">
                <a:solidFill>
                  <a:srgbClr val="F89A1E"/>
                </a:solidFill>
                <a:latin typeface="Candara" panose="020E0502030303020204" pitchFamily="34" charset="0"/>
              </a:rPr>
              <a:t>Après</a:t>
            </a:r>
          </a:p>
        </p:txBody>
      </p:sp>
      <p:sp>
        <p:nvSpPr>
          <p:cNvPr id="7" name="Flèche : droite 6">
            <a:extLst>
              <a:ext uri="{FF2B5EF4-FFF2-40B4-BE49-F238E27FC236}">
                <a16:creationId xmlns:a16="http://schemas.microsoft.com/office/drawing/2014/main" id="{F62BA1BF-0E7C-4168-BE75-056C5B5DDF32}"/>
              </a:ext>
            </a:extLst>
          </p:cNvPr>
          <p:cNvSpPr/>
          <p:nvPr/>
        </p:nvSpPr>
        <p:spPr bwMode="auto">
          <a:xfrm>
            <a:off x="8713976" y="17205140"/>
            <a:ext cx="1296988" cy="440065"/>
          </a:xfrm>
          <a:prstGeom prst="rightArrow">
            <a:avLst/>
          </a:prstGeom>
          <a:solidFill>
            <a:schemeClr val="bg1"/>
          </a:solidFill>
          <a:ln w="38100" cap="flat" cmpd="sng" algn="ctr">
            <a:solidFill>
              <a:srgbClr val="00388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1036" name="Picture 12" descr="RÃ©sultat de recherche d'images pour &quot;dead code detection design&quot;">
            <a:extLst>
              <a:ext uri="{FF2B5EF4-FFF2-40B4-BE49-F238E27FC236}">
                <a16:creationId xmlns:a16="http://schemas.microsoft.com/office/drawing/2014/main" id="{F98852EA-1EC1-49B2-9ABB-94F4D6C25A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76132" y="20639326"/>
            <a:ext cx="6848475" cy="4791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Telecom_SudParis_Poster_recherche">
  <a:themeElements>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stitut-TELECOM-Poster-Modele">
      <a:majorFont>
        <a:latin typeface="Arial Bold"/>
        <a:ea typeface="ヒラギノ角ゴ Pro W3"/>
        <a:cs typeface="ヒラギノ角ゴ Pro W3"/>
      </a:majorFont>
      <a:minorFont>
        <a:latin typeface="Arial"/>
        <a:ea typeface="ヒラギノ角ゴ Pro W3"/>
        <a:cs typeface="ヒラギノ角ゴ Pro W3"/>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Arial" charset="0"/>
            <a:ea typeface="ヒラギノ角ゴ Pro W3" charset="-128"/>
            <a:cs typeface="ヒラギノ角ゴ Pro W3" charset="-128"/>
          </a:defRPr>
        </a:defPPr>
      </a:lstStyle>
    </a:lnDef>
  </a:objectDefaults>
  <a:extraClrSchemeLst>
    <a:extraClrScheme>
      <a:clrScheme name="Institut-TELECOM-Poster-Mode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stitut-TELECOM-Poster-Mode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stitut-TELECOM-Poster-Mode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stitut-TELECOM-Poster-Mode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stitut-TELECOM-Poster-Mode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stitut-TELECOM-Poster-Mode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stitut-TELECOM-Poster-Model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stitut-TELECOM-Poster-Mode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stitut-TELECOM-Poster-Mode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stitut-TELECOM-Poster-Mode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stitut-TELECOM-Poster-Mode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stitut-TELECOM-Poster-Mode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Telecom_SudParis_Poster_recherche.potx</Template>
  <TotalTime>196</TotalTime>
  <Words>323</Words>
  <Application>Microsoft Office PowerPoint</Application>
  <PresentationFormat>Personnalisé</PresentationFormat>
  <Paragraphs>33</Paragraphs>
  <Slides>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vt:i4>
      </vt:variant>
    </vt:vector>
  </HeadingPairs>
  <TitlesOfParts>
    <vt:vector size="6" baseType="lpstr">
      <vt:lpstr>Arial</vt:lpstr>
      <vt:lpstr>Arial Bold</vt:lpstr>
      <vt:lpstr>Candara</vt:lpstr>
      <vt:lpstr>Wingdings</vt:lpstr>
      <vt:lpstr>Telecom_SudParis_Poster_recherche</vt:lpstr>
      <vt:lpstr>Studying source code structural properties</vt:lpstr>
    </vt:vector>
  </TitlesOfParts>
  <Company>Implica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du poster</dc:title>
  <dc:creator>IMT</dc:creator>
  <cp:lastModifiedBy>Julien Denize</cp:lastModifiedBy>
  <cp:revision>38</cp:revision>
  <cp:lastPrinted>2012-01-18T13:26:06Z</cp:lastPrinted>
  <dcterms:created xsi:type="dcterms:W3CDTF">2012-02-29T16:05:21Z</dcterms:created>
  <dcterms:modified xsi:type="dcterms:W3CDTF">2019-06-03T16:18:36Z</dcterms:modified>
</cp:coreProperties>
</file>